
<file path=[Content_Types].xml><?xml version="1.0" encoding="utf-8"?>
<Types xmlns="http://schemas.openxmlformats.org/package/2006/content-types">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tableStyles+xml" PartName="/ppt/tableStyles.xml"/>
  <Override ContentType="application/vnd.openxmlformats-officedocument.presentationml.viewProps+xml" PartName="/ppt/viewProps.xml"/>
  <Override ContentType="application/vnd.openxmlformats-officedocument.theme+xml" PartName="/ppt/theme/theme1.xml"/>
  <Override ContentType="application/vnd.openxmlformats-package.core-properties+xml" PartName="/docProps/core.xml"/>
</Types>
</file>

<file path=_rels/.rels><?xml version="1.0" encoding="UTF-8" standalone="yes"?><Relationships xmlns="http://schemas.openxmlformats.org/package/2006/relationships"><Relationship Id="rId3" Target="ppt/presentation.xml" Type="http://schemas.openxmlformats.org/officeDocument/2006/relationships/officeDocument"/><Relationship Id="rId2" Target="docProps/core.xml" Type="http://schemas.openxmlformats.org/package/2006/relationships/metadata/core-properties"/><Relationship Id="rId1"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saveSubsetFonts="1">
  <p:sldMasterIdLst>
    <p:sldMasterId id="2147483649" r:id="rId5"/>
  </p:sldMasterIdLst>
  <p:notesMasterIdLst>
    <p:notesMasterId r:id="rId6"/>
  </p:notesMasterIdLst>
  <p:sldIdLst>
    <p:sldId id="256" r:id="rId7"/>
    <p:sldId id="257" r:id="rId8"/>
    <p:sldId id="258" r:id="rId9"/>
    <p:sldId id="259" r:id="rId10"/>
    <p:sldId id="260" r:id="rId11"/>
    <p:sldId id="261" r:id="rId12"/>
  </p:sldIdLst>
  <p:sldSz cx="14630400" cy="8229600"/>
  <p:notesSz cx="8229600" cy="14630400"/>
  <p:defaultTextStyle>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d="100" n="136"/>
          <a:sy d="100" n="136"/>
        </p:scale>
        <p:origin x="216" y="312"/>
      </p:cViewPr>
      <p:guideLst/>
    </p:cSldViewPr>
  </p:slideViewPr>
  <p:notesTextViewPr>
    <p:cViewPr>
      <p:scale>
        <a:sx d="1" n="1"/>
        <a:sy d="1" n="1"/>
      </p:scale>
      <p:origin x="0" y="0"/>
    </p:cViewPr>
  </p:notesTextViewPr>
  <p:gridSpacing cx="76200" cy="76200"/>
</p:viewPr>
</file>

<file path=ppt/_rels/presentation.xml.rels><?xml version="1.0" encoding="UTF-8" standalone="yes"?><Relationships xmlns="http://schemas.openxmlformats.org/package/2006/relationships"><Relationship Id="rId12" Target="slides/slide6.xml" Type="http://schemas.openxmlformats.org/officeDocument/2006/relationships/slide"/><Relationship Id="rId11" Target="slides/slide5.xml" Type="http://schemas.openxmlformats.org/officeDocument/2006/relationships/slide"/><Relationship Id="rId9" Target="slides/slide3.xml" Type="http://schemas.openxmlformats.org/officeDocument/2006/relationships/slide"/><Relationship Id="rId10" Target="slides/slide4.xml" Type="http://schemas.openxmlformats.org/officeDocument/2006/relationships/slide"/><Relationship Id="rId8" Target="slides/slide2.xml" Type="http://schemas.openxmlformats.org/officeDocument/2006/relationships/slide"/><Relationship Id="rId7" Target="slides/slide1.xml" Type="http://schemas.openxmlformats.org/officeDocument/2006/relationships/slide"/><Relationship Id="rId6" Target="notesMasters/notesMaster1.xml" Type="http://schemas.openxmlformats.org/officeDocument/2006/relationships/notesMaster"/><Relationship Id="rId5" Target="slideMasters/slideMaster1.xml" Type="http://schemas.openxmlformats.org/officeDocument/2006/relationships/slideMaster"/><Relationship Id="rId4" Target="tableStyles.xml" Type="http://schemas.openxmlformats.org/officeDocument/2006/relationships/tableStyles"/><Relationship Id="rId3" Target="presProps.xml" Type="http://schemas.openxmlformats.org/officeDocument/2006/relationships/presProps"/><Relationship Id="rId2" Target="viewProps.xml" Type="http://schemas.openxmlformats.org/officeDocument/2006/relationships/viewProps"/><Relationship Id="rId1" Target="theme/theme1.xml" Type="http://schemas.openxmlformats.org/officeDocument/2006/relationships/theme"/></Relationships>
</file>

<file path=ppt/media/image-1-1.png>
</file>

<file path=ppt/media/image-1-2.png>
</file>

<file path=ppt/media/image-1-3.png>
</file>

<file path=ppt/media/image-1-4.png>
</file>

<file path=ppt/media/image-2-1.png>
</file>

<file path=ppt/media/image-2-2.png>
</file>

<file path=ppt/media/image-3-1.png>
</file>

<file path=ppt/media/image-3-2.png>
</file>

<file path=ppt/media/image-4-1.png>
</file>

<file path=ppt/media/image-4-2.png>
</file>

<file path=ppt/media/image-4-3.png>
</file>

<file path=ppt/media/image-5-1.png>
</file>

<file path=ppt/media/image-5-2.png>
</file>

<file path=ppt/media/image-6-1.png>
</file>

<file path=ppt/media/image-6-2.png>
</file>

<file path=ppt/media/image-6-3.png>
</file>

<file path=ppt/media/image-6-4.png>
</file>

<file path=ppt/media/image-6-5.png>
</file>

<file path=ppt/media/image-6-6.png>
</file>

<file path=ppt/notesMasters/_rels/notesMaster1.xml.rels><?xml version="1.0" encoding="UTF-8" standalone="yes"?><Relationships xmlns="http://schemas.openxmlformats.org/package/2006/relationships"><Relationship Id="rId1" Target="../theme/theme1.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sz="quarter" type="hdr"/>
          </p:nvPr>
        </p:nvSpPr>
        <p:spPr>
          <a:xfrm>
            <a:off x="0" y="0"/>
            <a:ext cx="2971800" cy="458788"/>
          </a:xfrm>
          <a:prstGeom prst="rect">
            <a:avLst/>
          </a:prstGeom>
        </p:spPr>
        <p:txBody>
          <a:bodyPr bIns="45720" lIns="91440" numCol="1" rIns="91440" rtlCol="0" tIns="45720" vert="horz"/>
          <a:lstStyle>
            <a:lvl1pPr algn="l">
              <a:defRPr sz="1200"/>
            </a:lvl1pPr>
          </a:lstStyle>
          <a:p>
            <a:endParaRPr lang="en-US"/>
          </a:p>
        </p:txBody>
      </p:sp>
      <p:sp>
        <p:nvSpPr>
          <p:cNvPr id="3" name="Date Placeholder 2"/>
          <p:cNvSpPr>
            <a:spLocks noGrp="1"/>
          </p:cNvSpPr>
          <p:nvPr>
            <p:ph idx="1" type="dt"/>
          </p:nvPr>
        </p:nvSpPr>
        <p:spPr>
          <a:xfrm>
            <a:off x="3884613" y="0"/>
            <a:ext cx="2971800" cy="458788"/>
          </a:xfrm>
          <a:prstGeom prst="rect">
            <a:avLst/>
          </a:prstGeom>
        </p:spPr>
        <p:txBody>
          <a:bodyPr bIns="45720" lIns="91440" numCol="1" rIns="91440" rtlCol="0" tIns="45720" vert="horz"/>
          <a:lstStyle>
            <a:lvl1pPr algn="r">
              <a:defRPr sz="1200"/>
            </a:lvl1pPr>
          </a:lstStyle>
          <a:p>
            <a:fld id="{5282F153-3F37-0F45-9E97-73ACFA13230C}" type="datetimeFigureOut">
              <a:rPr lang="en-US"/>
              <a:t>7/23/19</a:t>
            </a:fld>
            <a:endParaRPr lang="en-US"/>
          </a:p>
        </p:txBody>
      </p:sp>
      <p:sp>
        <p:nvSpPr>
          <p:cNvPr id="4" name="Slide Image Placeholder 3"/>
          <p:cNvSpPr>
            <a:spLocks noChangeAspect="1" noGrp="1" noRot="1"/>
          </p:cNvSpPr>
          <p:nvPr>
            <p:ph idx="2" type="sldImg"/>
          </p:nvPr>
        </p:nvSpPr>
        <p:spPr>
          <a:xfrm>
            <a:off x="685800" y="1143000"/>
            <a:ext cx="5486400" cy="3086100"/>
          </a:xfrm>
          <a:prstGeom prst="rect">
            <a:avLst/>
          </a:prstGeom>
          <a:noFill/>
          <a:ln w="12700">
            <a:solidFill>
              <a:prstClr val="black"/>
            </a:solidFill>
          </a:ln>
        </p:spPr>
        <p:txBody>
          <a:bodyPr anchor="ctr" bIns="45720" lIns="91440" numCol="1" rIns="91440" rtlCol="0" tIns="45720" vert="horz"/>
          <a:lstStyle/>
          <a:p>
            <a:endParaRPr lang="en-US"/>
          </a:p>
        </p:txBody>
      </p:sp>
      <p:sp>
        <p:nvSpPr>
          <p:cNvPr id="5" name="Notes Placeholder 4"/>
          <p:cNvSpPr>
            <a:spLocks noGrp="1"/>
          </p:cNvSpPr>
          <p:nvPr>
            <p:ph idx="3" sz="quarter" type="body"/>
          </p:nvPr>
        </p:nvSpPr>
        <p:spPr>
          <a:xfrm>
            <a:off x="685800" y="4400550"/>
            <a:ext cx="5486400" cy="3600450"/>
          </a:xfrm>
          <a:prstGeom prst="rect">
            <a:avLst/>
          </a:prstGeom>
        </p:spPr>
        <p:txBody>
          <a:bodyPr bIns="45720" lIns="91440" numCol="1" rIns="91440" rtlCol="0" tIns="45720"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idx="4" sz="quarter" type="ftr"/>
          </p:nvPr>
        </p:nvSpPr>
        <p:spPr>
          <a:xfrm>
            <a:off x="0" y="8685213"/>
            <a:ext cx="2971800" cy="458787"/>
          </a:xfrm>
          <a:prstGeom prst="rect">
            <a:avLst/>
          </a:prstGeom>
        </p:spPr>
        <p:txBody>
          <a:bodyPr anchor="b" bIns="45720" lIns="91440" numCol="1" rIns="91440" rtlCol="0" tIns="45720" vert="horz"/>
          <a:lstStyle>
            <a:lvl1pPr algn="l">
              <a:defRPr sz="1200"/>
            </a:lvl1pPr>
          </a:lstStyle>
          <a:p>
            <a:endParaRPr lang="en-US"/>
          </a:p>
        </p:txBody>
      </p:sp>
      <p:sp>
        <p:nvSpPr>
          <p:cNvPr id="7" name="Slide Number Placeholder 6"/>
          <p:cNvSpPr>
            <a:spLocks noGrp="1"/>
          </p:cNvSpPr>
          <p:nvPr>
            <p:ph idx="5" sz="quarter" type="sldNum"/>
          </p:nvPr>
        </p:nvSpPr>
        <p:spPr>
          <a:xfrm>
            <a:off x="3884613" y="8685213"/>
            <a:ext cx="2971800" cy="458787"/>
          </a:xfrm>
          <a:prstGeom prst="rect">
            <a:avLst/>
          </a:prstGeom>
        </p:spPr>
        <p:txBody>
          <a:bodyPr anchor="b" bIns="45720" lIns="91440" numCol="1" rIns="91440" rtlCol="0" tIns="45720" vert="horz"/>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accent1="accent1" accent2="accent2" accent3="accent3" accent4="accent4" accent5="accent5" accent6="accent6" bg1="lt1" bg2="lt2" folHlink="folHlink" hlink="hlink" tx1="dk1" tx2="dk2"/>
  <p:notesStyle>
    <a:lvl1pPr algn="l" defTabSz="914400" eaLnBrk="1" hangingPunct="1" latinLnBrk="0" marL="0" rtl="0">
      <a:defRPr kern="1200" sz="1200">
        <a:solidFill>
          <a:schemeClr val="tx1"/>
        </a:solidFill>
        <a:latin typeface="+mn-lt"/>
        <a:ea typeface="+mn-ea"/>
        <a:cs typeface="+mn-cs"/>
      </a:defRPr>
    </a:lvl1pPr>
    <a:lvl2pPr algn="l" defTabSz="914400" eaLnBrk="1" hangingPunct="1" latinLnBrk="0" marL="457200" rtl="0">
      <a:defRPr kern="1200" sz="1200">
        <a:solidFill>
          <a:schemeClr val="tx1"/>
        </a:solidFill>
        <a:latin typeface="+mn-lt"/>
        <a:ea typeface="+mn-ea"/>
        <a:cs typeface="+mn-cs"/>
      </a:defRPr>
    </a:lvl2pPr>
    <a:lvl3pPr algn="l" defTabSz="914400" eaLnBrk="1" hangingPunct="1" latinLnBrk="0" marL="914400" rtl="0">
      <a:defRPr kern="1200" sz="1200">
        <a:solidFill>
          <a:schemeClr val="tx1"/>
        </a:solidFill>
        <a:latin typeface="+mn-lt"/>
        <a:ea typeface="+mn-ea"/>
        <a:cs typeface="+mn-cs"/>
      </a:defRPr>
    </a:lvl3pPr>
    <a:lvl4pPr algn="l" defTabSz="914400" eaLnBrk="1" hangingPunct="1" latinLnBrk="0" marL="1371600" rtl="0">
      <a:defRPr kern="1200" sz="1200">
        <a:solidFill>
          <a:schemeClr val="tx1"/>
        </a:solidFill>
        <a:latin typeface="+mn-lt"/>
        <a:ea typeface="+mn-ea"/>
        <a:cs typeface="+mn-cs"/>
      </a:defRPr>
    </a:lvl4pPr>
    <a:lvl5pPr algn="l" defTabSz="914400" eaLnBrk="1" hangingPunct="1" latinLnBrk="0" marL="1828800" rtl="0">
      <a:defRPr kern="1200" sz="1200">
        <a:solidFill>
          <a:schemeClr val="tx1"/>
        </a:solidFill>
        <a:latin typeface="+mn-lt"/>
        <a:ea typeface="+mn-ea"/>
        <a:cs typeface="+mn-cs"/>
      </a:defRPr>
    </a:lvl5pPr>
    <a:lvl6pPr algn="l" defTabSz="914400" eaLnBrk="1" hangingPunct="1" latinLnBrk="0" marL="2286000" rtl="0">
      <a:defRPr kern="1200" sz="1200">
        <a:solidFill>
          <a:schemeClr val="tx1"/>
        </a:solidFill>
        <a:latin typeface="+mn-lt"/>
        <a:ea typeface="+mn-ea"/>
        <a:cs typeface="+mn-cs"/>
      </a:defRPr>
    </a:lvl6pPr>
    <a:lvl7pPr algn="l" defTabSz="914400" eaLnBrk="1" hangingPunct="1" latinLnBrk="0" marL="2743200" rtl="0">
      <a:defRPr kern="1200" sz="1200">
        <a:solidFill>
          <a:schemeClr val="tx1"/>
        </a:solidFill>
        <a:latin typeface="+mn-lt"/>
        <a:ea typeface="+mn-ea"/>
        <a:cs typeface="+mn-cs"/>
      </a:defRPr>
    </a:lvl7pPr>
    <a:lvl8pPr algn="l" defTabSz="914400" eaLnBrk="1" hangingPunct="1" latinLnBrk="0" marL="3200400" rtl="0">
      <a:defRPr kern="1200" sz="1200">
        <a:solidFill>
          <a:schemeClr val="tx1"/>
        </a:solidFill>
        <a:latin typeface="+mn-lt"/>
        <a:ea typeface="+mn-ea"/>
        <a:cs typeface="+mn-cs"/>
      </a:defRPr>
    </a:lvl8pPr>
    <a:lvl9pPr algn="l" defTabSz="914400" eaLnBrk="1" hangingPunct="1" latinLnBrk="0" marL="3657600" rtl="0">
      <a:defRPr kern="1200"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arget="../slides/slide1.xml" Type="http://schemas.openxmlformats.org/officeDocument/2006/relationships/slide"/><Relationship Id="rId1" Target="../notesMasters/notesMaster1.xml" Type="http://schemas.openxmlformats.org/officeDocument/2006/relationships/notesMaster"/></Relationships>
</file>

<file path=ppt/notesSlides/_rels/notesSlide2.xml.rels><?xml version="1.0" encoding="UTF-8" standalone="yes"?><Relationships xmlns="http://schemas.openxmlformats.org/package/2006/relationships"><Relationship Id="rId2" Target="../slides/slide2.xml" Type="http://schemas.openxmlformats.org/officeDocument/2006/relationships/slide"/><Relationship Id="rId1" Target="../notesMasters/notesMaster1.xml" Type="http://schemas.openxmlformats.org/officeDocument/2006/relationships/notesMaster"/></Relationships>
</file>

<file path=ppt/notesSlides/_rels/notesSlide3.xml.rels><?xml version="1.0" encoding="UTF-8" standalone="yes"?><Relationships xmlns="http://schemas.openxmlformats.org/package/2006/relationships"><Relationship Id="rId2" Target="../slides/slide3.xml" Type="http://schemas.openxmlformats.org/officeDocument/2006/relationships/slide"/><Relationship Id="rId1" Target="../notesMasters/notesMaster1.xml" Type="http://schemas.openxmlformats.org/officeDocument/2006/relationships/notesMaster"/></Relationships>
</file>

<file path=ppt/notesSlides/_rels/notesSlide4.xml.rels><?xml version="1.0" encoding="UTF-8" standalone="yes"?><Relationships xmlns="http://schemas.openxmlformats.org/package/2006/relationships"><Relationship Id="rId2" Target="../slides/slide4.xml" Type="http://schemas.openxmlformats.org/officeDocument/2006/relationships/slide"/><Relationship Id="rId1" Target="../notesMasters/notesMaster1.xml" Type="http://schemas.openxmlformats.org/officeDocument/2006/relationships/notesMaster"/></Relationships>
</file>

<file path=ppt/notesSlides/_rels/notesSlide5.xml.rels><?xml version="1.0" encoding="UTF-8" standalone="yes"?><Relationships xmlns="http://schemas.openxmlformats.org/package/2006/relationships"><Relationship Id="rId2" Target="../slides/slide5.xml" Type="http://schemas.openxmlformats.org/officeDocument/2006/relationships/slide"/><Relationship Id="rId1" Target="../notesMasters/notesMaster1.xml" Type="http://schemas.openxmlformats.org/officeDocument/2006/relationships/notesMaster"/></Relationships>
</file>

<file path=ppt/notesSlides/_rels/notesSlide6.xml.rels><?xml version="1.0" encoding="UTF-8" standalone="yes"?><Relationships xmlns="http://schemas.openxmlformats.org/package/2006/relationships"><Relationship Id="rId2" Target="../slides/slide6.xml" Type="http://schemas.openxmlformats.org/officeDocument/2006/relationships/slide"/><Relationship Id="rId1" Target="../notesMasters/notesMaster1.xml" Type="http://schemas.openxmlformats.org/officeDocument/2006/relationships/notesMaster"/></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r>
              <a:rPr dirty="0" lang="en-US"/>
              <a:t/>
            </a:r>
            <a:endParaRPr dirty="0" lang="en-US"/>
          </a:p>
        </p:txBody>
      </p:sp>
      <p:sp>
        <p:nvSpPr>
          <p:cNvPr id="4" name="Slide Number Placeholder 3"/>
          <p:cNvSpPr>
            <a:spLocks noGrp="1"/>
          </p:cNvSpPr>
          <p:nvPr>
            <p:ph idx="10" sz="quarter" type="sldNum"/>
          </p:nvPr>
        </p:nvSpPr>
        <p:spPr/>
        <p:txBody>
          <a:bodyPr numCol="1"/>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r>
              <a:rPr dirty="0" lang="en-US"/>
              <a:t/>
            </a:r>
            <a:endParaRPr dirty="0" lang="en-US"/>
          </a:p>
        </p:txBody>
      </p:sp>
      <p:sp>
        <p:nvSpPr>
          <p:cNvPr id="4" name="Slide Number Placeholder 3"/>
          <p:cNvSpPr>
            <a:spLocks noGrp="1"/>
          </p:cNvSpPr>
          <p:nvPr>
            <p:ph idx="10" sz="quarter" type="sldNum"/>
          </p:nvPr>
        </p:nvSpPr>
        <p:spPr/>
        <p:txBody>
          <a:bodyPr numCol="1"/>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r>
              <a:rPr dirty="0" lang="en-US"/>
              <a:t/>
            </a:r>
            <a:endParaRPr dirty="0" lang="en-US"/>
          </a:p>
        </p:txBody>
      </p:sp>
      <p:sp>
        <p:nvSpPr>
          <p:cNvPr id="4" name="Slide Number Placeholder 3"/>
          <p:cNvSpPr>
            <a:spLocks noGrp="1"/>
          </p:cNvSpPr>
          <p:nvPr>
            <p:ph idx="10" sz="quarter" type="sldNum"/>
          </p:nvPr>
        </p:nvSpPr>
        <p:spPr/>
        <p:txBody>
          <a:bodyPr numCol="1"/>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r>
              <a:rPr dirty="0" lang="en-US"/>
              <a:t/>
            </a:r>
            <a:endParaRPr dirty="0" lang="en-US"/>
          </a:p>
        </p:txBody>
      </p:sp>
      <p:sp>
        <p:nvSpPr>
          <p:cNvPr id="4" name="Slide Number Placeholder 3"/>
          <p:cNvSpPr>
            <a:spLocks noGrp="1"/>
          </p:cNvSpPr>
          <p:nvPr>
            <p:ph idx="10" sz="quarter" type="sldNum"/>
          </p:nvPr>
        </p:nvSpPr>
        <p:spPr/>
        <p:txBody>
          <a:bodyPr numCol="1"/>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r>
              <a:rPr dirty="0" lang="en-US"/>
              <a:t/>
            </a:r>
            <a:endParaRPr dirty="0" lang="en-US"/>
          </a:p>
        </p:txBody>
      </p:sp>
      <p:sp>
        <p:nvSpPr>
          <p:cNvPr id="4" name="Slide Number Placeholder 3"/>
          <p:cNvSpPr>
            <a:spLocks noGrp="1"/>
          </p:cNvSpPr>
          <p:nvPr>
            <p:ph idx="10" sz="quarter" type="sldNum"/>
          </p:nvPr>
        </p:nvSpPr>
        <p:spPr/>
        <p:txBody>
          <a:bodyPr numCol="1"/>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ChangeAspect="1" noGrp="1" noRot="1"/>
          </p:cNvSpPr>
          <p:nvPr>
            <p:ph type="sldImg"/>
          </p:nvPr>
        </p:nvSpPr>
        <p:spPr/>
      </p:sp>
      <p:sp>
        <p:nvSpPr>
          <p:cNvPr id="3" name="Notes Placeholder 2"/>
          <p:cNvSpPr>
            <a:spLocks noGrp="1"/>
          </p:cNvSpPr>
          <p:nvPr>
            <p:ph idx="1" type="body"/>
          </p:nvPr>
        </p:nvSpPr>
        <p:spPr/>
        <p:txBody>
          <a:bodyPr numCol="1"/>
          <a:lstStyle/>
          <a:p>
            <a:r>
              <a:rPr dirty="0" lang="en-US"/>
              <a:t/>
            </a:r>
            <a:endParaRPr dirty="0" lang="en-US"/>
          </a:p>
        </p:txBody>
      </p:sp>
      <p:sp>
        <p:nvSpPr>
          <p:cNvPr id="4" name="Slide Number Placeholder 3"/>
          <p:cNvSpPr>
            <a:spLocks noGrp="1"/>
          </p:cNvSpPr>
          <p:nvPr>
            <p:ph idx="10" sz="quarter" type="sldNum"/>
          </p:nvPr>
        </p:nvSpPr>
        <p:spPr/>
        <p:txBody>
          <a:bodyPr numCol="1"/>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arget="../slideLayouts/slideLayout1.xml" Type="http://schemas.openxmlformats.org/officeDocument/2006/relationships/slideLayout"/><Relationship Id="rId1" Target="../theme/theme1.xml" Type="http://schemas.openxmlformats.org/officeDocument/2006/relationships/theme"/></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accent1="accent1" accent2="accent2" accent3="accent3" accent4="accent4" accent5="accent5" accent6="accent6" bg1="lt1" bg2="lt2" folHlink="folHlink" hlink="hlink" tx1="dk1" tx2="dk2"/>
  <p:sldLayoutIdLst>
    <p:sldLayoutId id="2147483648" r:id="rId2"/>
  </p:sldLayoutIdLst>
  <p:hf dt="0" ftr="0" hdr="0" sldNum="0"/>
  <p:txStyles>
    <p:titleStyle>
      <a:lvl1pPr algn="ctr" defTabSz="914400" eaLnBrk="1" hangingPunct="1" latinLnBrk="0" rtl="0">
        <a:spcBef>
          <a:spcPct val="0"/>
        </a:spcBef>
        <a:buNone/>
        <a:defRPr kern="1200" sz="4400">
          <a:solidFill>
            <a:schemeClr val="tx1"/>
          </a:solidFill>
          <a:latin typeface="+mj-lt"/>
          <a:ea typeface="+mj-ea"/>
          <a:cs typeface="+mj-cs"/>
        </a:defRPr>
      </a:lvl1pPr>
    </p:titleStyle>
    <p:bodyStyle>
      <a:lvl1pPr algn="l" defTabSz="914400" eaLnBrk="1" hangingPunct="1" indent="-342900" latinLnBrk="0" marL="342900" rtl="0">
        <a:spcBef>
          <a:spcPct val="20000"/>
        </a:spcBef>
        <a:buFont charset="0" pitchFamily="34" typeface="Arial"/>
        <a:buChar char="•"/>
        <a:defRPr kern="1200" sz="3200">
          <a:solidFill>
            <a:schemeClr val="tx1"/>
          </a:solidFill>
          <a:latin typeface="+mn-lt"/>
          <a:ea typeface="+mn-ea"/>
          <a:cs typeface="+mn-cs"/>
        </a:defRPr>
      </a:lvl1pPr>
      <a:lvl2pPr algn="l" defTabSz="914400" eaLnBrk="1" hangingPunct="1" indent="-285750" latinLnBrk="0" marL="742950" rtl="0">
        <a:spcBef>
          <a:spcPct val="20000"/>
        </a:spcBef>
        <a:buFont charset="0" pitchFamily="34" typeface="Arial"/>
        <a:buChar char="–"/>
        <a:defRPr kern="1200" sz="2800">
          <a:solidFill>
            <a:schemeClr val="tx1"/>
          </a:solidFill>
          <a:latin typeface="+mn-lt"/>
          <a:ea typeface="+mn-ea"/>
          <a:cs typeface="+mn-cs"/>
        </a:defRPr>
      </a:lvl2pPr>
      <a:lvl3pPr algn="l" defTabSz="914400" eaLnBrk="1" hangingPunct="1" indent="-228600" latinLnBrk="0" marL="1143000" rtl="0">
        <a:spcBef>
          <a:spcPct val="20000"/>
        </a:spcBef>
        <a:buFont charset="0" pitchFamily="34" typeface="Arial"/>
        <a:buChar char="•"/>
        <a:defRPr kern="1200" sz="2400">
          <a:solidFill>
            <a:schemeClr val="tx1"/>
          </a:solidFill>
          <a:latin typeface="+mn-lt"/>
          <a:ea typeface="+mn-ea"/>
          <a:cs typeface="+mn-cs"/>
        </a:defRPr>
      </a:lvl3pPr>
      <a:lvl4pPr algn="l" defTabSz="914400" eaLnBrk="1" hangingPunct="1" indent="-228600" latinLnBrk="0" marL="1600200" rtl="0">
        <a:spcBef>
          <a:spcPct val="20000"/>
        </a:spcBef>
        <a:buFont charset="0" pitchFamily="34" typeface="Arial"/>
        <a:buChar char="–"/>
        <a:defRPr kern="1200" sz="2000">
          <a:solidFill>
            <a:schemeClr val="tx1"/>
          </a:solidFill>
          <a:latin typeface="+mn-lt"/>
          <a:ea typeface="+mn-ea"/>
          <a:cs typeface="+mn-cs"/>
        </a:defRPr>
      </a:lvl4pPr>
      <a:lvl5pPr algn="l" defTabSz="914400" eaLnBrk="1" hangingPunct="1" indent="-228600" latinLnBrk="0" marL="2057400" rtl="0">
        <a:spcBef>
          <a:spcPct val="20000"/>
        </a:spcBef>
        <a:buFont charset="0" pitchFamily="34" typeface="Arial"/>
        <a:buChar char="»"/>
        <a:defRPr kern="1200" sz="2000">
          <a:solidFill>
            <a:schemeClr val="tx1"/>
          </a:solidFill>
          <a:latin typeface="+mn-lt"/>
          <a:ea typeface="+mn-ea"/>
          <a:cs typeface="+mn-cs"/>
        </a:defRPr>
      </a:lvl5pPr>
      <a:lvl6pPr algn="l" defTabSz="914400" eaLnBrk="1" hangingPunct="1" indent="-228600" latinLnBrk="0" marL="2514600" rtl="0">
        <a:spcBef>
          <a:spcPct val="20000"/>
        </a:spcBef>
        <a:buFont charset="0" pitchFamily="34" typeface="Arial"/>
        <a:buChar char="•"/>
        <a:defRPr kern="1200" sz="2000">
          <a:solidFill>
            <a:schemeClr val="tx1"/>
          </a:solidFill>
          <a:latin typeface="+mn-lt"/>
          <a:ea typeface="+mn-ea"/>
          <a:cs typeface="+mn-cs"/>
        </a:defRPr>
      </a:lvl6pPr>
      <a:lvl7pPr algn="l" defTabSz="914400" eaLnBrk="1" hangingPunct="1" indent="-228600" latinLnBrk="0" marL="2971800" rtl="0">
        <a:spcBef>
          <a:spcPct val="20000"/>
        </a:spcBef>
        <a:buFont charset="0" pitchFamily="34" typeface="Arial"/>
        <a:buChar char="•"/>
        <a:defRPr kern="1200" sz="2000">
          <a:solidFill>
            <a:schemeClr val="tx1"/>
          </a:solidFill>
          <a:latin typeface="+mn-lt"/>
          <a:ea typeface="+mn-ea"/>
          <a:cs typeface="+mn-cs"/>
        </a:defRPr>
      </a:lvl7pPr>
      <a:lvl8pPr algn="l" defTabSz="914400" eaLnBrk="1" hangingPunct="1" indent="-228600" latinLnBrk="0" marL="3429000" rtl="0">
        <a:spcBef>
          <a:spcPct val="20000"/>
        </a:spcBef>
        <a:buFont charset="0" pitchFamily="34" typeface="Arial"/>
        <a:buChar char="•"/>
        <a:defRPr kern="1200" sz="2000">
          <a:solidFill>
            <a:schemeClr val="tx1"/>
          </a:solidFill>
          <a:latin typeface="+mn-lt"/>
          <a:ea typeface="+mn-ea"/>
          <a:cs typeface="+mn-cs"/>
        </a:defRPr>
      </a:lvl8pPr>
      <a:lvl9pPr algn="l" defTabSz="914400" eaLnBrk="1" hangingPunct="1" indent="-228600" latinLnBrk="0" marL="3886200" rtl="0">
        <a:spcBef>
          <a:spcPct val="20000"/>
        </a:spcBef>
        <a:buFont charset="0" pitchFamily="34" typeface="Arial"/>
        <a:buChar char="•"/>
        <a:defRPr kern="1200" sz="20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arget="../media/image-1-2.png" Type="http://schemas.openxmlformats.org/officeDocument/2006/relationships/image"/><Relationship Id="rId3" Target="../media/image-1-1.png" Type="http://schemas.openxmlformats.org/officeDocument/2006/relationships/image"/><Relationship Id="rId2" Target="../notesSlides/notesSlide1.xml" Type="http://schemas.openxmlformats.org/officeDocument/2006/relationships/notesSlide"/><Relationship Id="rId1" Target="../slideLayouts/slideLayout1.xml" Type="http://schemas.openxmlformats.org/officeDocument/2006/relationships/slideLayout"/></Relationships>
</file>

<file path=ppt/slides/_rels/slide2.xml.rels><?xml version="1.0" encoding="UTF-8" standalone="yes"?><Relationships xmlns="http://schemas.openxmlformats.org/package/2006/relationships"><Relationship Id="rId3" Target="../media/image-2-1.png" Type="http://schemas.openxmlformats.org/officeDocument/2006/relationships/image"/><Relationship Id="rId2" Target="../notesSlides/notesSlide2.xml" Type="http://schemas.openxmlformats.org/officeDocument/2006/relationships/notesSlide"/><Relationship Id="rId1" Target="../slideLayouts/slideLayout1.xml" Type="http://schemas.openxmlformats.org/officeDocument/2006/relationships/slideLayout"/></Relationships>
</file>

<file path=ppt/slides/_rels/slide3.xml.rels><?xml version="1.0" encoding="UTF-8" standalone="yes"?><Relationships xmlns="http://schemas.openxmlformats.org/package/2006/relationships"><Relationship Id="rId3" Target="../media/image-3-1.png" Type="http://schemas.openxmlformats.org/officeDocument/2006/relationships/image"/><Relationship Id="rId2" Target="../notesSlides/notesSlide3.xml" Type="http://schemas.openxmlformats.org/officeDocument/2006/relationships/notesSlide"/><Relationship Id="rId1" Target="../slideLayouts/slideLayout1.xml" Type="http://schemas.openxmlformats.org/officeDocument/2006/relationships/slideLayout"/></Relationships>
</file>

<file path=ppt/slides/_rels/slide4.xml.rels><?xml version="1.0" encoding="UTF-8" standalone="yes"?><Relationships xmlns="http://schemas.openxmlformats.org/package/2006/relationships"><Relationship Id="rId4" Target="../media/image-4-2.png" Type="http://schemas.openxmlformats.org/officeDocument/2006/relationships/image"/><Relationship Id="rId3" Target="../media/image-4-1.png" Type="http://schemas.openxmlformats.org/officeDocument/2006/relationships/image"/><Relationship Id="rId2" Target="../notesSlides/notesSlide4.xml" Type="http://schemas.openxmlformats.org/officeDocument/2006/relationships/notesSlide"/><Relationship Id="rId1" Target="../slideLayouts/slideLayout1.xml" Type="http://schemas.openxmlformats.org/officeDocument/2006/relationships/slideLayout"/></Relationships>
</file>

<file path=ppt/slides/_rels/slide5.xml.rels><?xml version="1.0" encoding="UTF-8" standalone="yes"?><Relationships xmlns="http://schemas.openxmlformats.org/package/2006/relationships"><Relationship Id="rId3" Target="../media/image-5-1.png" Type="http://schemas.openxmlformats.org/officeDocument/2006/relationships/image"/><Relationship Id="rId2" Target="../notesSlides/notesSlide5.xml" Type="http://schemas.openxmlformats.org/officeDocument/2006/relationships/notesSlide"/><Relationship Id="rId1" Target="../slideLayouts/slideLayout1.xml" Type="http://schemas.openxmlformats.org/officeDocument/2006/relationships/slideLayout"/></Relationships>
</file>

<file path=ppt/slides/_rels/slide6.xml.rels><?xml version="1.0" encoding="UTF-8" standalone="yes"?><Relationships xmlns="http://schemas.openxmlformats.org/package/2006/relationships"><Relationship Id="rId7" Target="../media/image-6-5.png" Type="http://schemas.openxmlformats.org/officeDocument/2006/relationships/image"/><Relationship Id="rId6" Target="../media/image-6-4.png" Type="http://schemas.openxmlformats.org/officeDocument/2006/relationships/image"/><Relationship Id="rId5" Target="../media/image-6-3.png" Type="http://schemas.openxmlformats.org/officeDocument/2006/relationships/image"/><Relationship Id="rId4" Target="../media/image-6-2.png" Type="http://schemas.openxmlformats.org/officeDocument/2006/relationships/image"/><Relationship Id="rId3" Target="../media/image-6-1.png" Type="http://schemas.openxmlformats.org/officeDocument/2006/relationships/image"/><Relationship Id="rId2" Target="../notesSlides/notesSlide6.xml" Type="http://schemas.openxmlformats.org/officeDocument/2006/relationships/notesSlide"/><Relationship Id="rId1" Target="../slideLayouts/slideLayout1.xml" Type="http://schemas.openxmlformats.org/officeDocument/2006/relationships/slideLayout"/></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descr="preencoded.png" id="2" name="Image 0"/>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538500" y="-13134"/>
            <a:ext cx="14630400" cy="8229543"/>
          </a:xfrm>
          <a:prstGeom prst="rect">
            <a:avLst/>
          </a:prstGeom>
          <a:solidFill>
            <a:srgbClr val="09151A">
              <a:alpha val="75000"/>
            </a:srgbClr>
          </a:solidFill>
          <a:ln/>
        </p:spPr>
      </p:sp>
      <p:pic>
        <p:nvPicPr>
          <p:cNvPr descr="preencoded.png" id="4" name="Image 1"/>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769858"/>
            <a:ext cx="7477601" cy="2874645"/>
          </a:xfrm>
          <a:prstGeom prst="rect">
            <a:avLst/>
          </a:prstGeom>
          <a:noFill/>
          <a:ln/>
        </p:spPr>
        <p:txBody>
          <a:bodyPr anchor="t" numCol="1" rtlCol="0" wrap="square"/>
          <a:lstStyle/>
          <a:p>
            <a:pPr indent="0" marL="0">
              <a:lnSpc>
                <a:spcPts val="7545"/>
              </a:lnSpc>
              <a:buNone/>
            </a:pPr>
            <a:r>
              <a:rPr dirty="0" lang="en-US" sz="6036">
                <a:solidFill>
                  <a:srgbClr val="F5F0F0"/>
                </a:solidFill>
                <a:latin charset="0" pitchFamily="34" typeface="adonis-web"/>
                <a:ea charset="-122" pitchFamily="34" typeface="adonis-web"/>
                <a:cs charset="-120" pitchFamily="34" typeface="adonis-web"/>
              </a:rPr>
              <a:t>A Novel Approach to Secure IPv6 SLAAC and DAD</a:t>
            </a:r>
            <a:endParaRPr dirty="0" lang="en-US" sz="6036"/>
          </a:p>
        </p:txBody>
      </p:sp>
      <p:sp>
        <p:nvSpPr>
          <p:cNvPr id="6" name="Text 2"/>
          <p:cNvSpPr/>
          <p:nvPr/>
        </p:nvSpPr>
        <p:spPr>
          <a:xfrm>
            <a:off x="833199" y="3977759"/>
            <a:ext cx="7477601" cy="2843213"/>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As the Internet continues to evolve, the need for a more robust and scalable addressing system has become increasingly apparent. IPv6, with its vast address space and improved features, has emerged as a critical solution to the limitations of the legacy IPv4 protocol. In this presentation, we will explore a novel approach to securing the Stateless Address Auto-Configuration (SLAAC) and Duplicate Address Detection (DAD) processes in IPv6, addressing the security vulnerabilities inherent in the standard Neighbor Discovery Protocol (NDP).</a:t>
            </a:r>
            <a:endParaRPr dirty="0" lang="en-US" sz="1750"/>
          </a:p>
        </p:txBody>
      </p:sp>
      <p:sp>
        <p:nvSpPr>
          <p:cNvPr id="9" name="Text 4"/>
          <p:cNvSpPr/>
          <p:nvPr/>
        </p:nvSpPr>
        <p:spPr>
          <a:xfrm>
            <a:off x="6500820" y="7320421"/>
            <a:ext cx="2450459" cy="388628"/>
          </a:xfrm>
          <a:prstGeom prst="rect">
            <a:avLst/>
          </a:prstGeom>
          <a:noFill/>
          <a:ln/>
        </p:spPr>
        <p:txBody>
          <a:bodyPr anchor="t" numCol="1" rtlCol="0" wrap="none"/>
          <a:lstStyle/>
          <a:p>
            <a:pPr algn="l" indent="0" marL="0">
              <a:lnSpc>
                <a:spcPts val="3062"/>
              </a:lnSpc>
              <a:buNone/>
            </a:pPr>
            <a:r>
              <a:rPr b="1" dirty="0" lang="en-US" sz="2187">
                <a:solidFill>
                  <a:srgbClr val="E2E6E9"/>
                </a:solidFill>
                <a:latin charset="0" pitchFamily="34" typeface="adonis-web"/>
                <a:ea charset="-122" pitchFamily="34" typeface="adonis-web"/>
                <a:cs charset="-120" pitchFamily="34" typeface="adonis-web"/>
              </a:rPr>
              <a:t>by bhavika nibhwani</a:t>
            </a:r>
            <a:endParaRPr dirty="0" lang="en-US" sz="2187"/>
          </a:p>
          <a:p>
            <a:pPr algn="l" indent="0" marL="0">
              <a:lnSpc>
                <a:spcPts val="3062"/>
              </a:lnSpc>
              <a:buNone/>
            </a:pPr>
            <a:r>
              <a:rPr b="1" sz="2187">
                <a:solidFill>
                  <a:srgbClr val="E2E6E9"/>
                </a:solidFill>
                <a:latin typeface="adonis-web"/>
              </a:rPr>
              <a:t>by sanskar bopche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descr="preencoded.png" id="2" name="Image 0"/>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700683"/>
            <a:ext cx="9594890" cy="1388745"/>
          </a:xfrm>
          <a:prstGeom prst="rect">
            <a:avLst/>
          </a:prstGeom>
          <a:noFill/>
          <a:ln/>
        </p:spPr>
        <p:txBody>
          <a:bodyPr anchor="t" numCol="1" rtlCol="0" wrap="square"/>
          <a:lstStyle/>
          <a:p>
            <a:pPr indent="0" marL="0">
              <a:lnSpc>
                <a:spcPts val="5468"/>
              </a:lnSpc>
              <a:buNone/>
            </a:pPr>
            <a:r>
              <a:rPr dirty="0" lang="en-US" sz="4374">
                <a:solidFill>
                  <a:srgbClr val="F5F0F0"/>
                </a:solidFill>
                <a:latin charset="0" pitchFamily="34" typeface="adonis-web"/>
                <a:ea charset="-122" pitchFamily="34" typeface="adonis-web"/>
                <a:cs charset="-120" pitchFamily="34" typeface="adonis-web"/>
              </a:rPr>
              <a:t>Key Features and Benefits of the Alternative Approach</a:t>
            </a:r>
            <a:endParaRPr dirty="0" lang="en-US" sz="4374"/>
          </a:p>
        </p:txBody>
      </p:sp>
      <p:sp>
        <p:nvSpPr>
          <p:cNvPr id="5" name="Shape 2"/>
          <p:cNvSpPr/>
          <p:nvPr/>
        </p:nvSpPr>
        <p:spPr>
          <a:xfrm>
            <a:off x="2517696" y="2707362"/>
            <a:ext cx="499943" cy="499943"/>
          </a:xfrm>
          <a:prstGeom prst="roundRect">
            <a:avLst>
              <a:gd fmla="val 20000" name="adj"/>
            </a:avLst>
          </a:prstGeom>
          <a:solidFill>
            <a:srgbClr val="003180"/>
          </a:solidFill>
          <a:ln w="7620">
            <a:solidFill>
              <a:srgbClr val="194A99"/>
            </a:solidFill>
            <a:prstDash val="solid"/>
          </a:ln>
        </p:spPr>
      </p:sp>
      <p:sp>
        <p:nvSpPr>
          <p:cNvPr id="6" name="Text 3"/>
          <p:cNvSpPr/>
          <p:nvPr/>
        </p:nvSpPr>
        <p:spPr>
          <a:xfrm>
            <a:off x="2676644" y="2749034"/>
            <a:ext cx="182047" cy="416481"/>
          </a:xfrm>
          <a:prstGeom prst="rect">
            <a:avLst/>
          </a:prstGeom>
          <a:noFill/>
          <a:ln/>
        </p:spPr>
        <p:txBody>
          <a:bodyPr anchor="t" numCol="1" rtlCol="0" wrap="none"/>
          <a:lstStyle/>
          <a:p>
            <a:pPr algn="ctr" indent="0" marL="0">
              <a:lnSpc>
                <a:spcPts val="3281"/>
              </a:lnSpc>
              <a:buNone/>
            </a:pPr>
            <a:r>
              <a:rPr dirty="0" lang="en-US" sz="2624">
                <a:solidFill>
                  <a:srgbClr val="E2E6E9"/>
                </a:solidFill>
                <a:latin charset="0" pitchFamily="34" typeface="adonis-web"/>
                <a:ea charset="-122" pitchFamily="34" typeface="adonis-web"/>
                <a:cs charset="-120" pitchFamily="34" typeface="adonis-web"/>
              </a:rPr>
              <a:t>1</a:t>
            </a:r>
            <a:endParaRPr dirty="0" lang="en-US" sz="2624"/>
          </a:p>
        </p:txBody>
      </p:sp>
      <p:sp>
        <p:nvSpPr>
          <p:cNvPr id="7" name="Text 4"/>
          <p:cNvSpPr/>
          <p:nvPr/>
        </p:nvSpPr>
        <p:spPr>
          <a:xfrm>
            <a:off x="3239810" y="2783681"/>
            <a:ext cx="2328029" cy="347186"/>
          </a:xfrm>
          <a:prstGeom prst="rect">
            <a:avLst/>
          </a:prstGeom>
          <a:noFill/>
          <a:ln/>
        </p:spPr>
        <p:txBody>
          <a:bodyPr anchor="t" numCol="1" rtlCol="0" wrap="none"/>
          <a:lstStyle/>
          <a:p>
            <a:pPr indent="0" marL="0">
              <a:lnSpc>
                <a:spcPts val="2734"/>
              </a:lnSpc>
              <a:buNone/>
            </a:pPr>
            <a:r>
              <a:rPr dirty="0" lang="en-US" sz="2187">
                <a:solidFill>
                  <a:srgbClr val="E2E6E9"/>
                </a:solidFill>
                <a:latin charset="0" pitchFamily="34" typeface="adonis-web"/>
                <a:ea charset="-122" pitchFamily="34" typeface="adonis-web"/>
                <a:cs charset="-120" pitchFamily="34" typeface="adonis-web"/>
              </a:rPr>
              <a:t>Enhanced Security</a:t>
            </a:r>
            <a:endParaRPr dirty="0" lang="en-US" sz="2187"/>
          </a:p>
        </p:txBody>
      </p:sp>
      <p:sp>
        <p:nvSpPr>
          <p:cNvPr id="8" name="Text 5"/>
          <p:cNvSpPr/>
          <p:nvPr/>
        </p:nvSpPr>
        <p:spPr>
          <a:xfrm>
            <a:off x="3239810" y="3264098"/>
            <a:ext cx="2328029" cy="4264819"/>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The proposed alternative approach introduces robust security measures to protect the SLAAC and DAD processes, safeguarding against common attacks such as rogue Router Advertisement (RA) and Neighbor Advertisement (NA) spoofing.</a:t>
            </a:r>
            <a:endParaRPr dirty="0" lang="en-US" sz="1750"/>
          </a:p>
        </p:txBody>
      </p:sp>
      <p:sp>
        <p:nvSpPr>
          <p:cNvPr id="9" name="Shape 6"/>
          <p:cNvSpPr/>
          <p:nvPr/>
        </p:nvSpPr>
        <p:spPr>
          <a:xfrm>
            <a:off x="5790009" y="2707362"/>
            <a:ext cx="499943" cy="499943"/>
          </a:xfrm>
          <a:prstGeom prst="roundRect">
            <a:avLst>
              <a:gd fmla="val 20000" name="adj"/>
            </a:avLst>
          </a:prstGeom>
          <a:solidFill>
            <a:srgbClr val="003180"/>
          </a:solidFill>
          <a:ln w="7620">
            <a:solidFill>
              <a:srgbClr val="194A99"/>
            </a:solidFill>
            <a:prstDash val="solid"/>
          </a:ln>
        </p:spPr>
      </p:sp>
      <p:sp>
        <p:nvSpPr>
          <p:cNvPr id="10" name="Text 7"/>
          <p:cNvSpPr/>
          <p:nvPr/>
        </p:nvSpPr>
        <p:spPr>
          <a:xfrm>
            <a:off x="5948958" y="2749034"/>
            <a:ext cx="182047" cy="416481"/>
          </a:xfrm>
          <a:prstGeom prst="rect">
            <a:avLst/>
          </a:prstGeom>
          <a:noFill/>
          <a:ln/>
        </p:spPr>
        <p:txBody>
          <a:bodyPr anchor="t" numCol="1" rtlCol="0" wrap="none"/>
          <a:lstStyle/>
          <a:p>
            <a:pPr algn="ctr" indent="0" marL="0">
              <a:lnSpc>
                <a:spcPts val="3281"/>
              </a:lnSpc>
              <a:buNone/>
            </a:pPr>
            <a:r>
              <a:rPr dirty="0" lang="en-US" sz="2624">
                <a:solidFill>
                  <a:srgbClr val="E2E6E9"/>
                </a:solidFill>
                <a:latin charset="0" pitchFamily="34" typeface="adonis-web"/>
                <a:ea charset="-122" pitchFamily="34" typeface="adonis-web"/>
                <a:cs charset="-120" pitchFamily="34" typeface="adonis-web"/>
              </a:rPr>
              <a:t>2</a:t>
            </a:r>
            <a:endParaRPr dirty="0" lang="en-US" sz="2624"/>
          </a:p>
        </p:txBody>
      </p:sp>
      <p:sp>
        <p:nvSpPr>
          <p:cNvPr id="11" name="Text 8"/>
          <p:cNvSpPr/>
          <p:nvPr/>
        </p:nvSpPr>
        <p:spPr>
          <a:xfrm>
            <a:off x="6512123" y="2783681"/>
            <a:ext cx="2328029" cy="347186"/>
          </a:xfrm>
          <a:prstGeom prst="rect">
            <a:avLst/>
          </a:prstGeom>
          <a:noFill/>
          <a:ln/>
        </p:spPr>
        <p:txBody>
          <a:bodyPr anchor="t" numCol="1" rtlCol="0" wrap="none"/>
          <a:lstStyle/>
          <a:p>
            <a:pPr indent="0" marL="0">
              <a:lnSpc>
                <a:spcPts val="2734"/>
              </a:lnSpc>
              <a:buNone/>
            </a:pPr>
            <a:r>
              <a:rPr dirty="0" lang="en-US" sz="2187">
                <a:solidFill>
                  <a:srgbClr val="E2E6E9"/>
                </a:solidFill>
                <a:latin charset="0" pitchFamily="34" typeface="adonis-web"/>
                <a:ea charset="-122" pitchFamily="34" typeface="adonis-web"/>
                <a:cs charset="-120" pitchFamily="34" typeface="adonis-web"/>
              </a:rPr>
              <a:t>Improved Reliability</a:t>
            </a:r>
            <a:endParaRPr dirty="0" lang="en-US" sz="2187"/>
          </a:p>
        </p:txBody>
      </p:sp>
      <p:sp>
        <p:nvSpPr>
          <p:cNvPr id="12" name="Text 9"/>
          <p:cNvSpPr/>
          <p:nvPr/>
        </p:nvSpPr>
        <p:spPr>
          <a:xfrm>
            <a:off x="6512123" y="3264098"/>
            <a:ext cx="2328029" cy="3554016"/>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By addressing the vulnerabilities in the standard NDP, this approach ensures a more reliable and trustworthy address configuration process, minimizing the risk of address conflicts and network disruptions.</a:t>
            </a:r>
            <a:endParaRPr dirty="0" lang="en-US" sz="1750"/>
          </a:p>
        </p:txBody>
      </p:sp>
      <p:sp>
        <p:nvSpPr>
          <p:cNvPr id="13" name="Shape 10"/>
          <p:cNvSpPr/>
          <p:nvPr/>
        </p:nvSpPr>
        <p:spPr>
          <a:xfrm>
            <a:off x="9062323" y="2707362"/>
            <a:ext cx="499943" cy="499943"/>
          </a:xfrm>
          <a:prstGeom prst="roundRect">
            <a:avLst>
              <a:gd fmla="val 20000" name="adj"/>
            </a:avLst>
          </a:prstGeom>
          <a:solidFill>
            <a:srgbClr val="003180"/>
          </a:solidFill>
          <a:ln w="7620">
            <a:solidFill>
              <a:srgbClr val="194A99"/>
            </a:solidFill>
            <a:prstDash val="solid"/>
          </a:ln>
        </p:spPr>
      </p:sp>
      <p:sp>
        <p:nvSpPr>
          <p:cNvPr id="14" name="Text 11"/>
          <p:cNvSpPr/>
          <p:nvPr/>
        </p:nvSpPr>
        <p:spPr>
          <a:xfrm>
            <a:off x="9221272" y="2749034"/>
            <a:ext cx="182047" cy="416481"/>
          </a:xfrm>
          <a:prstGeom prst="rect">
            <a:avLst/>
          </a:prstGeom>
          <a:noFill/>
          <a:ln/>
        </p:spPr>
        <p:txBody>
          <a:bodyPr anchor="t" numCol="1" rtlCol="0" wrap="none"/>
          <a:lstStyle/>
          <a:p>
            <a:pPr algn="ctr" indent="0" marL="0">
              <a:lnSpc>
                <a:spcPts val="3281"/>
              </a:lnSpc>
              <a:buNone/>
            </a:pPr>
            <a:r>
              <a:rPr dirty="0" lang="en-US" sz="2624">
                <a:solidFill>
                  <a:srgbClr val="E2E6E9"/>
                </a:solidFill>
                <a:latin charset="0" pitchFamily="34" typeface="adonis-web"/>
                <a:ea charset="-122" pitchFamily="34" typeface="adonis-web"/>
                <a:cs charset="-120" pitchFamily="34" typeface="adonis-web"/>
              </a:rPr>
              <a:t>3</a:t>
            </a:r>
            <a:endParaRPr dirty="0" lang="en-US" sz="2624"/>
          </a:p>
        </p:txBody>
      </p:sp>
      <p:sp>
        <p:nvSpPr>
          <p:cNvPr id="15" name="Text 12"/>
          <p:cNvSpPr/>
          <p:nvPr/>
        </p:nvSpPr>
        <p:spPr>
          <a:xfrm>
            <a:off x="9784437" y="2783681"/>
            <a:ext cx="2328029" cy="694373"/>
          </a:xfrm>
          <a:prstGeom prst="rect">
            <a:avLst/>
          </a:prstGeom>
          <a:noFill/>
          <a:ln/>
        </p:spPr>
        <p:txBody>
          <a:bodyPr anchor="t" numCol="1" rtlCol="0" wrap="square"/>
          <a:lstStyle/>
          <a:p>
            <a:pPr indent="0" marL="0">
              <a:lnSpc>
                <a:spcPts val="2734"/>
              </a:lnSpc>
              <a:buNone/>
            </a:pPr>
            <a:r>
              <a:rPr dirty="0" lang="en-US" sz="2187">
                <a:solidFill>
                  <a:srgbClr val="E2E6E9"/>
                </a:solidFill>
                <a:latin charset="0" pitchFamily="34" typeface="adonis-web"/>
                <a:ea charset="-122" pitchFamily="34" typeface="adonis-web"/>
                <a:cs charset="-120" pitchFamily="34" typeface="adonis-web"/>
              </a:rPr>
              <a:t>Seamless Integration</a:t>
            </a:r>
            <a:endParaRPr dirty="0" lang="en-US" sz="2187"/>
          </a:p>
        </p:txBody>
      </p:sp>
      <p:sp>
        <p:nvSpPr>
          <p:cNvPr id="16" name="Text 13"/>
          <p:cNvSpPr/>
          <p:nvPr/>
        </p:nvSpPr>
        <p:spPr>
          <a:xfrm>
            <a:off x="9784437" y="3611285"/>
            <a:ext cx="2328029" cy="3198614"/>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The alternative solution is designed to be easily integrated into existing IPv6 deployments, providing a seamless transition from the standard NDP without requiring significant infrastructure changes.</a:t>
            </a:r>
            <a:endParaRPr dirty="0" lang="en-US" sz="175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descr="preencoded.png" id="2" name="Image 0"/>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1332309"/>
            <a:ext cx="8716328" cy="694373"/>
          </a:xfrm>
          <a:prstGeom prst="rect">
            <a:avLst/>
          </a:prstGeom>
          <a:noFill/>
          <a:ln/>
        </p:spPr>
        <p:txBody>
          <a:bodyPr anchor="t" numCol="1" rtlCol="0" wrap="none"/>
          <a:lstStyle/>
          <a:p>
            <a:pPr indent="0" marL="0">
              <a:lnSpc>
                <a:spcPts val="5468"/>
              </a:lnSpc>
              <a:buNone/>
            </a:pPr>
            <a:r>
              <a:rPr dirty="0" lang="en-US" sz="4374">
                <a:solidFill>
                  <a:srgbClr val="F5F0F0"/>
                </a:solidFill>
                <a:latin charset="0" pitchFamily="34" typeface="adonis-web"/>
                <a:ea charset="-122" pitchFamily="34" typeface="adonis-web"/>
                <a:cs charset="-120" pitchFamily="34" typeface="adonis-web"/>
              </a:rPr>
              <a:t>Deployment Scenarios and Use Cases</a:t>
            </a:r>
            <a:endParaRPr dirty="0" lang="en-US" sz="4374"/>
          </a:p>
        </p:txBody>
      </p:sp>
      <p:sp>
        <p:nvSpPr>
          <p:cNvPr id="5" name="Text 2"/>
          <p:cNvSpPr/>
          <p:nvPr/>
        </p:nvSpPr>
        <p:spPr>
          <a:xfrm>
            <a:off x="2517696" y="2582108"/>
            <a:ext cx="2777490" cy="347186"/>
          </a:xfrm>
          <a:prstGeom prst="rect">
            <a:avLst/>
          </a:prstGeom>
          <a:noFill/>
          <a:ln/>
        </p:spPr>
        <p:txBody>
          <a:bodyPr anchor="t" numCol="1" rtlCol="0" wrap="none"/>
          <a:lstStyle/>
          <a:p>
            <a:pPr indent="0" marL="0">
              <a:lnSpc>
                <a:spcPts val="2734"/>
              </a:lnSpc>
              <a:buNone/>
            </a:pPr>
            <a:r>
              <a:rPr dirty="0" lang="en-US" sz="2187">
                <a:solidFill>
                  <a:srgbClr val="F5F0F0"/>
                </a:solidFill>
                <a:latin charset="0" pitchFamily="34" typeface="adonis-web"/>
                <a:ea charset="-122" pitchFamily="34" typeface="adonis-web"/>
                <a:cs charset="-120" pitchFamily="34" typeface="adonis-web"/>
              </a:rPr>
              <a:t>Enterprise Networks</a:t>
            </a:r>
            <a:endParaRPr dirty="0" lang="en-US" sz="2187"/>
          </a:p>
        </p:txBody>
      </p:sp>
      <p:sp>
        <p:nvSpPr>
          <p:cNvPr id="6" name="Text 3"/>
          <p:cNvSpPr/>
          <p:nvPr/>
        </p:nvSpPr>
        <p:spPr>
          <a:xfrm>
            <a:off x="2517696" y="3151465"/>
            <a:ext cx="2836545" cy="3198614"/>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The proposed approach is particularly well-suited for enterprise environments, where the security and reliability of the address configuration process are critical to maintaining network integrity and preventing unauthorized access.</a:t>
            </a:r>
            <a:endParaRPr dirty="0" lang="en-US" sz="1750"/>
          </a:p>
        </p:txBody>
      </p:sp>
      <p:sp>
        <p:nvSpPr>
          <p:cNvPr id="7" name="Text 4"/>
          <p:cNvSpPr/>
          <p:nvPr/>
        </p:nvSpPr>
        <p:spPr>
          <a:xfrm>
            <a:off x="5903833" y="2582108"/>
            <a:ext cx="2836545" cy="694373"/>
          </a:xfrm>
          <a:prstGeom prst="rect">
            <a:avLst/>
          </a:prstGeom>
          <a:noFill/>
          <a:ln/>
        </p:spPr>
        <p:txBody>
          <a:bodyPr anchor="t" numCol="1" rtlCol="0" wrap="square"/>
          <a:lstStyle/>
          <a:p>
            <a:pPr indent="0" marL="0">
              <a:lnSpc>
                <a:spcPts val="2734"/>
              </a:lnSpc>
              <a:buNone/>
            </a:pPr>
            <a:r>
              <a:rPr dirty="0" lang="en-US" sz="2187">
                <a:solidFill>
                  <a:srgbClr val="F5F0F0"/>
                </a:solidFill>
                <a:latin charset="0" pitchFamily="34" typeface="adonis-web"/>
                <a:ea charset="-122" pitchFamily="34" typeface="adonis-web"/>
                <a:cs charset="-120" pitchFamily="34" typeface="adonis-web"/>
              </a:rPr>
              <a:t>Data Center Environments</a:t>
            </a:r>
            <a:endParaRPr dirty="0" lang="en-US" sz="2187"/>
          </a:p>
        </p:txBody>
      </p:sp>
      <p:sp>
        <p:nvSpPr>
          <p:cNvPr id="8" name="Text 5"/>
          <p:cNvSpPr/>
          <p:nvPr/>
        </p:nvSpPr>
        <p:spPr>
          <a:xfrm>
            <a:off x="5903833" y="3498652"/>
            <a:ext cx="2836545" cy="3198614"/>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In data center and cloud computing settings, the alternative solution can be leveraged to ensure secure and efficient address management, supporting the dynamic nature of virtualized and containerized infrastructure.</a:t>
            </a:r>
            <a:endParaRPr dirty="0" lang="en-US" sz="1750"/>
          </a:p>
        </p:txBody>
      </p:sp>
      <p:sp>
        <p:nvSpPr>
          <p:cNvPr id="9" name="Text 6"/>
          <p:cNvSpPr/>
          <p:nvPr/>
        </p:nvSpPr>
        <p:spPr>
          <a:xfrm>
            <a:off x="9289971" y="2582108"/>
            <a:ext cx="2777490" cy="347186"/>
          </a:xfrm>
          <a:prstGeom prst="rect">
            <a:avLst/>
          </a:prstGeom>
          <a:noFill/>
          <a:ln/>
        </p:spPr>
        <p:txBody>
          <a:bodyPr anchor="t" numCol="1" rtlCol="0" wrap="none"/>
          <a:lstStyle/>
          <a:p>
            <a:pPr indent="0" marL="0">
              <a:lnSpc>
                <a:spcPts val="2734"/>
              </a:lnSpc>
              <a:buNone/>
            </a:pPr>
            <a:r>
              <a:rPr dirty="0" lang="en-US" sz="2187">
                <a:solidFill>
                  <a:srgbClr val="F5F0F0"/>
                </a:solidFill>
                <a:latin charset="0" pitchFamily="34" typeface="adonis-web"/>
                <a:ea charset="-122" pitchFamily="34" typeface="adonis-web"/>
                <a:cs charset="-120" pitchFamily="34" typeface="adonis-web"/>
              </a:rPr>
              <a:t>IoT and Edge Devices</a:t>
            </a:r>
            <a:endParaRPr dirty="0" lang="en-US" sz="2187"/>
          </a:p>
        </p:txBody>
      </p:sp>
      <p:sp>
        <p:nvSpPr>
          <p:cNvPr id="10" name="Text 7"/>
          <p:cNvSpPr/>
          <p:nvPr/>
        </p:nvSpPr>
        <p:spPr>
          <a:xfrm>
            <a:off x="9289971" y="3151465"/>
            <a:ext cx="2836545" cy="3198614"/>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The solution can also be applied to Internet of Things (IoT) and edge computing scenarios, where the security of device discovery and communication is paramount to prevent unauthorized access and potential exploitation.</a:t>
            </a:r>
            <a:endParaRPr dirty="0" lang="en-US" sz="175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descr="preencoded.png" id="2" name="Image 0"/>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685252"/>
          </a:xfrm>
          <a:prstGeom prst="rect">
            <a:avLst/>
          </a:prstGeom>
          <a:solidFill>
            <a:srgbClr val="09151A">
              <a:alpha val="75000"/>
            </a:srgbClr>
          </a:solidFill>
          <a:ln/>
        </p:spPr>
      </p:sp>
      <p:pic>
        <p:nvPicPr>
          <p:cNvPr descr="preencoded.png" id="4" name="Image 1"/>
          <p:cNvPicPr>
            <a:picLocks noChangeAspect="1"/>
          </p:cNvPicPr>
          <p:nvPr/>
        </p:nvPicPr>
        <p:blipFill>
          <a:blip r:embed="rId4"/>
          <a:stretch>
            <a:fillRect/>
          </a:stretch>
        </p:blipFill>
        <p:spPr>
          <a:xfrm>
            <a:off x="0" y="0"/>
            <a:ext cx="14630400" cy="1944172"/>
          </a:xfrm>
          <a:prstGeom prst="rect">
            <a:avLst/>
          </a:prstGeom>
        </p:spPr>
      </p:pic>
      <p:sp>
        <p:nvSpPr>
          <p:cNvPr id="5" name="Text 1"/>
          <p:cNvSpPr/>
          <p:nvPr/>
        </p:nvSpPr>
        <p:spPr>
          <a:xfrm>
            <a:off x="3956923" y="2371844"/>
            <a:ext cx="6716435" cy="972026"/>
          </a:xfrm>
          <a:prstGeom prst="rect">
            <a:avLst/>
          </a:prstGeom>
          <a:noFill/>
          <a:ln/>
        </p:spPr>
        <p:txBody>
          <a:bodyPr anchor="t" numCol="1" rtlCol="0" wrap="square"/>
          <a:lstStyle/>
          <a:p>
            <a:pPr indent="0" marL="0">
              <a:lnSpc>
                <a:spcPts val="3827"/>
              </a:lnSpc>
              <a:buNone/>
            </a:pPr>
            <a:r>
              <a:rPr dirty="0" lang="en-US" sz="3062">
                <a:solidFill>
                  <a:srgbClr val="F5F0F0"/>
                </a:solidFill>
                <a:latin charset="0" pitchFamily="34" typeface="adonis-web"/>
                <a:ea charset="-122" pitchFamily="34" typeface="adonis-web"/>
                <a:cs charset="-120" pitchFamily="34" typeface="adonis-web"/>
              </a:rPr>
              <a:t>Comparison with Existing Security Solutions</a:t>
            </a:r>
            <a:endParaRPr dirty="0" lang="en-US" sz="3062"/>
          </a:p>
        </p:txBody>
      </p:sp>
      <p:sp>
        <p:nvSpPr>
          <p:cNvPr id="6" name="Shape 2"/>
          <p:cNvSpPr/>
          <p:nvPr/>
        </p:nvSpPr>
        <p:spPr>
          <a:xfrm>
            <a:off x="7299603" y="3577114"/>
            <a:ext cx="31075" cy="4680466"/>
          </a:xfrm>
          <a:prstGeom prst="roundRect">
            <a:avLst>
              <a:gd fmla="val 225238" name="adj"/>
            </a:avLst>
          </a:prstGeom>
          <a:solidFill>
            <a:srgbClr val="194A99"/>
          </a:solidFill>
          <a:ln/>
        </p:spPr>
      </p:sp>
      <p:sp>
        <p:nvSpPr>
          <p:cNvPr id="7" name="Shape 3"/>
          <p:cNvSpPr/>
          <p:nvPr/>
        </p:nvSpPr>
        <p:spPr>
          <a:xfrm>
            <a:off x="6595765" y="3857923"/>
            <a:ext cx="544354" cy="31075"/>
          </a:xfrm>
          <a:prstGeom prst="roundRect">
            <a:avLst>
              <a:gd fmla="val 225238" name="adj"/>
            </a:avLst>
          </a:prstGeom>
          <a:solidFill>
            <a:srgbClr val="194A99"/>
          </a:solidFill>
          <a:ln/>
        </p:spPr>
      </p:sp>
      <p:sp>
        <p:nvSpPr>
          <p:cNvPr id="8" name="Shape 4"/>
          <p:cNvSpPr/>
          <p:nvPr/>
        </p:nvSpPr>
        <p:spPr>
          <a:xfrm>
            <a:off x="7140119" y="3698557"/>
            <a:ext cx="349925" cy="349925"/>
          </a:xfrm>
          <a:prstGeom prst="roundRect">
            <a:avLst>
              <a:gd fmla="val 20002" name="adj"/>
            </a:avLst>
          </a:prstGeom>
          <a:solidFill>
            <a:srgbClr val="003180"/>
          </a:solidFill>
          <a:ln w="7620">
            <a:solidFill>
              <a:srgbClr val="194A99"/>
            </a:solidFill>
            <a:prstDash val="solid"/>
          </a:ln>
        </p:spPr>
      </p:sp>
      <p:sp>
        <p:nvSpPr>
          <p:cNvPr id="9" name="Text 5"/>
          <p:cNvSpPr/>
          <p:nvPr/>
        </p:nvSpPr>
        <p:spPr>
          <a:xfrm>
            <a:off x="7251323" y="3727609"/>
            <a:ext cx="127397" cy="291703"/>
          </a:xfrm>
          <a:prstGeom prst="rect">
            <a:avLst/>
          </a:prstGeom>
          <a:noFill/>
          <a:ln/>
        </p:spPr>
        <p:txBody>
          <a:bodyPr anchor="t" numCol="1" rtlCol="0" wrap="none"/>
          <a:lstStyle/>
          <a:p>
            <a:pPr algn="ctr" indent="0" marL="0">
              <a:lnSpc>
                <a:spcPts val="2296"/>
              </a:lnSpc>
              <a:buNone/>
            </a:pPr>
            <a:r>
              <a:rPr dirty="0" lang="en-US" sz="1837">
                <a:solidFill>
                  <a:srgbClr val="E2E6E9"/>
                </a:solidFill>
                <a:latin charset="0" pitchFamily="34" typeface="adonis-web"/>
                <a:ea charset="-122" pitchFamily="34" typeface="adonis-web"/>
                <a:cs charset="-120" pitchFamily="34" typeface="adonis-web"/>
              </a:rPr>
              <a:t>1</a:t>
            </a:r>
            <a:endParaRPr dirty="0" lang="en-US" sz="1837"/>
          </a:p>
        </p:txBody>
      </p:sp>
      <p:sp>
        <p:nvSpPr>
          <p:cNvPr id="10" name="Text 6"/>
          <p:cNvSpPr/>
          <p:nvPr/>
        </p:nvSpPr>
        <p:spPr>
          <a:xfrm>
            <a:off x="4515445" y="3732609"/>
            <a:ext cx="1944172" cy="243007"/>
          </a:xfrm>
          <a:prstGeom prst="rect">
            <a:avLst/>
          </a:prstGeom>
          <a:noFill/>
          <a:ln/>
        </p:spPr>
        <p:txBody>
          <a:bodyPr anchor="t" numCol="1" rtlCol="0" wrap="none"/>
          <a:lstStyle/>
          <a:p>
            <a:pPr algn="r" indent="0" marL="0">
              <a:lnSpc>
                <a:spcPts val="1914"/>
              </a:lnSpc>
              <a:buNone/>
            </a:pPr>
            <a:r>
              <a:rPr dirty="0" lang="en-US" sz="1531">
                <a:solidFill>
                  <a:srgbClr val="E2E6E9"/>
                </a:solidFill>
                <a:latin charset="0" pitchFamily="34" typeface="adonis-web"/>
                <a:ea charset="-122" pitchFamily="34" typeface="adonis-web"/>
                <a:cs charset="-120" pitchFamily="34" typeface="adonis-web"/>
              </a:rPr>
              <a:t>SeND Protocol</a:t>
            </a:r>
            <a:endParaRPr dirty="0" lang="en-US" sz="1531"/>
          </a:p>
        </p:txBody>
      </p:sp>
      <p:sp>
        <p:nvSpPr>
          <p:cNvPr id="11" name="Text 7"/>
          <p:cNvSpPr/>
          <p:nvPr/>
        </p:nvSpPr>
        <p:spPr>
          <a:xfrm>
            <a:off x="3956923" y="4068842"/>
            <a:ext cx="2502694" cy="1492329"/>
          </a:xfrm>
          <a:prstGeom prst="rect">
            <a:avLst/>
          </a:prstGeom>
          <a:noFill/>
          <a:ln/>
        </p:spPr>
        <p:txBody>
          <a:bodyPr anchor="t" numCol="1" rtlCol="0" wrap="square"/>
          <a:lstStyle/>
          <a:p>
            <a:pPr algn="r" indent="0" marL="0">
              <a:lnSpc>
                <a:spcPts val="1960"/>
              </a:lnSpc>
              <a:buNone/>
            </a:pPr>
            <a:r>
              <a:rPr dirty="0" lang="en-US" sz="1225">
                <a:solidFill>
                  <a:srgbClr val="E2E6E9"/>
                </a:solidFill>
                <a:latin charset="0" pitchFamily="34" typeface="adonis-web"/>
                <a:ea charset="-122" pitchFamily="34" typeface="adonis-web"/>
                <a:cs charset="-120" pitchFamily="34" typeface="adonis-web"/>
              </a:rPr>
              <a:t>The standard Secure Neighbor Discovery (SeND) protocol provides security mechanisms for the NDP, but it has limitations in terms of deployment complexity and adoption challenges.</a:t>
            </a:r>
            <a:endParaRPr dirty="0" lang="en-US" sz="1225"/>
          </a:p>
        </p:txBody>
      </p:sp>
      <p:sp>
        <p:nvSpPr>
          <p:cNvPr id="12" name="Shape 8"/>
          <p:cNvSpPr/>
          <p:nvPr/>
        </p:nvSpPr>
        <p:spPr>
          <a:xfrm>
            <a:off x="7490043" y="4635520"/>
            <a:ext cx="544354" cy="31075"/>
          </a:xfrm>
          <a:prstGeom prst="roundRect">
            <a:avLst>
              <a:gd fmla="val 225238" name="adj"/>
            </a:avLst>
          </a:prstGeom>
          <a:solidFill>
            <a:srgbClr val="194A99"/>
          </a:solidFill>
          <a:ln/>
        </p:spPr>
      </p:sp>
      <p:sp>
        <p:nvSpPr>
          <p:cNvPr id="13" name="Shape 9"/>
          <p:cNvSpPr/>
          <p:nvPr/>
        </p:nvSpPr>
        <p:spPr>
          <a:xfrm>
            <a:off x="7140119" y="4476155"/>
            <a:ext cx="349925" cy="349925"/>
          </a:xfrm>
          <a:prstGeom prst="roundRect">
            <a:avLst>
              <a:gd fmla="val 20002" name="adj"/>
            </a:avLst>
          </a:prstGeom>
          <a:solidFill>
            <a:srgbClr val="003180"/>
          </a:solidFill>
          <a:ln w="7620">
            <a:solidFill>
              <a:srgbClr val="194A99"/>
            </a:solidFill>
            <a:prstDash val="solid"/>
          </a:ln>
        </p:spPr>
      </p:sp>
      <p:sp>
        <p:nvSpPr>
          <p:cNvPr id="14" name="Text 10"/>
          <p:cNvSpPr/>
          <p:nvPr/>
        </p:nvSpPr>
        <p:spPr>
          <a:xfrm>
            <a:off x="7251323" y="4505206"/>
            <a:ext cx="127397" cy="291703"/>
          </a:xfrm>
          <a:prstGeom prst="rect">
            <a:avLst/>
          </a:prstGeom>
          <a:noFill/>
          <a:ln/>
        </p:spPr>
        <p:txBody>
          <a:bodyPr anchor="t" numCol="1" rtlCol="0" wrap="none"/>
          <a:lstStyle/>
          <a:p>
            <a:pPr algn="ctr" indent="0" marL="0">
              <a:lnSpc>
                <a:spcPts val="2296"/>
              </a:lnSpc>
              <a:buNone/>
            </a:pPr>
            <a:r>
              <a:rPr dirty="0" lang="en-US" sz="1837">
                <a:solidFill>
                  <a:srgbClr val="E2E6E9"/>
                </a:solidFill>
                <a:latin charset="0" pitchFamily="34" typeface="adonis-web"/>
                <a:ea charset="-122" pitchFamily="34" typeface="adonis-web"/>
                <a:cs charset="-120" pitchFamily="34" typeface="adonis-web"/>
              </a:rPr>
              <a:t>2</a:t>
            </a:r>
            <a:endParaRPr dirty="0" lang="en-US" sz="1837"/>
          </a:p>
        </p:txBody>
      </p:sp>
      <p:sp>
        <p:nvSpPr>
          <p:cNvPr id="15" name="Text 11"/>
          <p:cNvSpPr/>
          <p:nvPr/>
        </p:nvSpPr>
        <p:spPr>
          <a:xfrm>
            <a:off x="8170545" y="4510207"/>
            <a:ext cx="2502813" cy="486013"/>
          </a:xfrm>
          <a:prstGeom prst="rect">
            <a:avLst/>
          </a:prstGeom>
          <a:noFill/>
          <a:ln/>
        </p:spPr>
        <p:txBody>
          <a:bodyPr anchor="t" numCol="1" rtlCol="0" wrap="square"/>
          <a:lstStyle/>
          <a:p>
            <a:pPr algn="l" indent="0" marL="0">
              <a:lnSpc>
                <a:spcPts val="1914"/>
              </a:lnSpc>
              <a:buNone/>
            </a:pPr>
            <a:r>
              <a:rPr dirty="0" lang="en-US" sz="1531">
                <a:solidFill>
                  <a:srgbClr val="E2E6E9"/>
                </a:solidFill>
                <a:latin charset="0" pitchFamily="34" typeface="adonis-web"/>
                <a:ea charset="-122" pitchFamily="34" typeface="adonis-web"/>
                <a:cs charset="-120" pitchFamily="34" typeface="adonis-web"/>
              </a:rPr>
              <a:t>Cryptographically Generated Addresses</a:t>
            </a:r>
            <a:endParaRPr dirty="0" lang="en-US" sz="1531"/>
          </a:p>
        </p:txBody>
      </p:sp>
      <p:sp>
        <p:nvSpPr>
          <p:cNvPr id="16" name="Text 12"/>
          <p:cNvSpPr/>
          <p:nvPr/>
        </p:nvSpPr>
        <p:spPr>
          <a:xfrm>
            <a:off x="8170545" y="5089446"/>
            <a:ext cx="2502813" cy="1741051"/>
          </a:xfrm>
          <a:prstGeom prst="rect">
            <a:avLst/>
          </a:prstGeom>
          <a:noFill/>
          <a:ln/>
        </p:spPr>
        <p:txBody>
          <a:bodyPr anchor="t" numCol="1" rtlCol="0" wrap="square"/>
          <a:lstStyle/>
          <a:p>
            <a:pPr algn="l" indent="0" marL="0">
              <a:lnSpc>
                <a:spcPts val="1960"/>
              </a:lnSpc>
              <a:buNone/>
            </a:pPr>
            <a:r>
              <a:rPr dirty="0" lang="en-US" sz="1225">
                <a:solidFill>
                  <a:srgbClr val="E2E6E9"/>
                </a:solidFill>
                <a:latin charset="0" pitchFamily="34" typeface="adonis-web"/>
                <a:ea charset="-122" pitchFamily="34" typeface="adonis-web"/>
                <a:cs charset="-120" pitchFamily="34" typeface="adonis-web"/>
              </a:rPr>
              <a:t>Cryptographically Generated Addresses (CGAs) offer an alternative approach to securing the SLAAC process, but they can be computationally intensive and may not provide comprehensive protection against all attack vectors.</a:t>
            </a:r>
            <a:endParaRPr dirty="0" lang="en-US" sz="1225"/>
          </a:p>
        </p:txBody>
      </p:sp>
      <p:sp>
        <p:nvSpPr>
          <p:cNvPr id="17" name="Shape 13"/>
          <p:cNvSpPr/>
          <p:nvPr/>
        </p:nvSpPr>
        <p:spPr>
          <a:xfrm>
            <a:off x="6595765" y="6152971"/>
            <a:ext cx="544354" cy="31075"/>
          </a:xfrm>
          <a:prstGeom prst="roundRect">
            <a:avLst>
              <a:gd fmla="val 225238" name="adj"/>
            </a:avLst>
          </a:prstGeom>
          <a:solidFill>
            <a:srgbClr val="194A99"/>
          </a:solidFill>
          <a:ln/>
        </p:spPr>
      </p:sp>
      <p:sp>
        <p:nvSpPr>
          <p:cNvPr id="18" name="Shape 14"/>
          <p:cNvSpPr/>
          <p:nvPr/>
        </p:nvSpPr>
        <p:spPr>
          <a:xfrm>
            <a:off x="7140119" y="5993606"/>
            <a:ext cx="349925" cy="349925"/>
          </a:xfrm>
          <a:prstGeom prst="roundRect">
            <a:avLst>
              <a:gd fmla="val 20002" name="adj"/>
            </a:avLst>
          </a:prstGeom>
          <a:solidFill>
            <a:srgbClr val="003180"/>
          </a:solidFill>
          <a:ln w="7620">
            <a:solidFill>
              <a:srgbClr val="194A99"/>
            </a:solidFill>
            <a:prstDash val="solid"/>
          </a:ln>
        </p:spPr>
      </p:sp>
      <p:sp>
        <p:nvSpPr>
          <p:cNvPr id="19" name="Text 15"/>
          <p:cNvSpPr/>
          <p:nvPr/>
        </p:nvSpPr>
        <p:spPr>
          <a:xfrm>
            <a:off x="7251323" y="6022658"/>
            <a:ext cx="127397" cy="291703"/>
          </a:xfrm>
          <a:prstGeom prst="rect">
            <a:avLst/>
          </a:prstGeom>
          <a:noFill/>
          <a:ln/>
        </p:spPr>
        <p:txBody>
          <a:bodyPr anchor="t" numCol="1" rtlCol="0" wrap="none"/>
          <a:lstStyle/>
          <a:p>
            <a:pPr algn="ctr" indent="0" marL="0">
              <a:lnSpc>
                <a:spcPts val="2296"/>
              </a:lnSpc>
              <a:buNone/>
            </a:pPr>
            <a:r>
              <a:rPr dirty="0" lang="en-US" sz="1837">
                <a:solidFill>
                  <a:srgbClr val="E2E6E9"/>
                </a:solidFill>
                <a:latin charset="0" pitchFamily="34" typeface="adonis-web"/>
                <a:ea charset="-122" pitchFamily="34" typeface="adonis-web"/>
                <a:cs charset="-120" pitchFamily="34" typeface="adonis-web"/>
              </a:rPr>
              <a:t>3</a:t>
            </a:r>
            <a:endParaRPr dirty="0" lang="en-US" sz="1837"/>
          </a:p>
        </p:txBody>
      </p:sp>
      <p:sp>
        <p:nvSpPr>
          <p:cNvPr id="20" name="Text 16"/>
          <p:cNvSpPr/>
          <p:nvPr/>
        </p:nvSpPr>
        <p:spPr>
          <a:xfrm>
            <a:off x="4515445" y="6027658"/>
            <a:ext cx="1944172" cy="243007"/>
          </a:xfrm>
          <a:prstGeom prst="rect">
            <a:avLst/>
          </a:prstGeom>
          <a:noFill/>
          <a:ln/>
        </p:spPr>
        <p:txBody>
          <a:bodyPr anchor="t" numCol="1" rtlCol="0" wrap="none"/>
          <a:lstStyle/>
          <a:p>
            <a:pPr algn="r" indent="0" marL="0">
              <a:lnSpc>
                <a:spcPts val="1914"/>
              </a:lnSpc>
              <a:buNone/>
            </a:pPr>
            <a:r>
              <a:rPr dirty="0" lang="en-US" sz="1531">
                <a:solidFill>
                  <a:srgbClr val="E2E6E9"/>
                </a:solidFill>
                <a:latin charset="0" pitchFamily="34" typeface="adonis-web"/>
                <a:ea charset="-122" pitchFamily="34" typeface="adonis-web"/>
                <a:cs charset="-120" pitchFamily="34" typeface="adonis-web"/>
              </a:rPr>
              <a:t>The Novel Approach</a:t>
            </a:r>
            <a:endParaRPr dirty="0" lang="en-US" sz="1531"/>
          </a:p>
        </p:txBody>
      </p:sp>
      <p:sp>
        <p:nvSpPr>
          <p:cNvPr id="21" name="Text 17"/>
          <p:cNvSpPr/>
          <p:nvPr/>
        </p:nvSpPr>
        <p:spPr>
          <a:xfrm>
            <a:off x="3956923" y="6363891"/>
            <a:ext cx="2502694" cy="1492329"/>
          </a:xfrm>
          <a:prstGeom prst="rect">
            <a:avLst/>
          </a:prstGeom>
          <a:noFill/>
          <a:ln/>
        </p:spPr>
        <p:txBody>
          <a:bodyPr anchor="t" numCol="1" rtlCol="0" wrap="square"/>
          <a:lstStyle/>
          <a:p>
            <a:pPr algn="r" indent="0" marL="0">
              <a:lnSpc>
                <a:spcPts val="1960"/>
              </a:lnSpc>
              <a:buNone/>
            </a:pPr>
            <a:r>
              <a:rPr dirty="0" lang="en-US" sz="1225">
                <a:solidFill>
                  <a:srgbClr val="E2E6E9"/>
                </a:solidFill>
                <a:latin charset="0" pitchFamily="34" typeface="adonis-web"/>
                <a:ea charset="-122" pitchFamily="34" typeface="adonis-web"/>
                <a:cs charset="-120" pitchFamily="34" typeface="adonis-web"/>
              </a:rPr>
              <a:t>The proposed alternative approach aims to address the shortcomings of existing solutions, offering a more robust, scalable, and easily deployable solution for securing IPv6 SLAAC and DAD processes.</a:t>
            </a:r>
            <a:endParaRPr dirty="0" lang="en-US" sz="1225"/>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descr="preencoded.png" id="2" name="Image 0"/>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947142"/>
            <a:ext cx="5746552" cy="694373"/>
          </a:xfrm>
          <a:prstGeom prst="rect">
            <a:avLst/>
          </a:prstGeom>
          <a:noFill/>
          <a:ln/>
        </p:spPr>
        <p:txBody>
          <a:bodyPr anchor="t" numCol="1" rtlCol="0" wrap="none"/>
          <a:lstStyle/>
          <a:p>
            <a:pPr indent="0" marL="0">
              <a:lnSpc>
                <a:spcPts val="5468"/>
              </a:lnSpc>
              <a:buNone/>
            </a:pPr>
            <a:r>
              <a:rPr dirty="0" lang="en-US" sz="4374">
                <a:solidFill>
                  <a:srgbClr val="F5F0F0"/>
                </a:solidFill>
                <a:latin charset="0" pitchFamily="34" typeface="adonis-web"/>
                <a:ea charset="-122" pitchFamily="34" typeface="adonis-web"/>
                <a:cs charset="-120" pitchFamily="34" typeface="adonis-web"/>
              </a:rPr>
              <a:t>Learnings and Outcomes</a:t>
            </a:r>
            <a:endParaRPr dirty="0" lang="en-US" sz="4374"/>
          </a:p>
        </p:txBody>
      </p:sp>
      <p:sp>
        <p:nvSpPr>
          <p:cNvPr id="5" name="Shape 2"/>
          <p:cNvSpPr/>
          <p:nvPr/>
        </p:nvSpPr>
        <p:spPr>
          <a:xfrm>
            <a:off x="2517696" y="2085856"/>
            <a:ext cx="3050143" cy="5196602"/>
          </a:xfrm>
          <a:prstGeom prst="roundRect">
            <a:avLst>
              <a:gd fmla="val 3278" name="adj"/>
            </a:avLst>
          </a:prstGeom>
          <a:solidFill>
            <a:srgbClr val="003180"/>
          </a:solidFill>
          <a:ln w="7620">
            <a:solidFill>
              <a:srgbClr val="194A99"/>
            </a:solidFill>
            <a:prstDash val="solid"/>
          </a:ln>
        </p:spPr>
      </p:sp>
      <p:sp>
        <p:nvSpPr>
          <p:cNvPr id="6" name="Text 3"/>
          <p:cNvSpPr/>
          <p:nvPr/>
        </p:nvSpPr>
        <p:spPr>
          <a:xfrm>
            <a:off x="2747486" y="2315647"/>
            <a:ext cx="2590562" cy="694373"/>
          </a:xfrm>
          <a:prstGeom prst="rect">
            <a:avLst/>
          </a:prstGeom>
          <a:noFill/>
          <a:ln/>
        </p:spPr>
        <p:txBody>
          <a:bodyPr anchor="t" numCol="1" rtlCol="0" wrap="square"/>
          <a:lstStyle/>
          <a:p>
            <a:pPr indent="0" marL="0">
              <a:lnSpc>
                <a:spcPts val="2734"/>
              </a:lnSpc>
              <a:buNone/>
            </a:pPr>
            <a:r>
              <a:rPr dirty="0" lang="en-US" sz="2187">
                <a:solidFill>
                  <a:srgbClr val="E2E6E9"/>
                </a:solidFill>
                <a:latin charset="0" pitchFamily="34" typeface="adonis-web"/>
                <a:ea charset="-122" pitchFamily="34" typeface="adonis-web"/>
                <a:cs charset="-120" pitchFamily="34" typeface="adonis-web"/>
              </a:rPr>
              <a:t>Addressing Vulnerabilities</a:t>
            </a:r>
            <a:endParaRPr dirty="0" lang="en-US" sz="2187"/>
          </a:p>
        </p:txBody>
      </p:sp>
      <p:sp>
        <p:nvSpPr>
          <p:cNvPr id="7" name="Text 4"/>
          <p:cNvSpPr/>
          <p:nvPr/>
        </p:nvSpPr>
        <p:spPr>
          <a:xfrm>
            <a:off x="2747486" y="3143250"/>
            <a:ext cx="2590562" cy="3554016"/>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The research and development of this alternative approach has provided valuable insights into the security vulnerabilities inherent in the standard NDP and has led to the development of innovative solutions to mitigate these risks.</a:t>
            </a:r>
            <a:endParaRPr dirty="0" lang="en-US" sz="1750"/>
          </a:p>
        </p:txBody>
      </p:sp>
      <p:sp>
        <p:nvSpPr>
          <p:cNvPr id="8" name="Shape 5"/>
          <p:cNvSpPr/>
          <p:nvPr/>
        </p:nvSpPr>
        <p:spPr>
          <a:xfrm>
            <a:off x="5790009" y="2085856"/>
            <a:ext cx="3050143" cy="5196602"/>
          </a:xfrm>
          <a:prstGeom prst="roundRect">
            <a:avLst>
              <a:gd fmla="val 3278" name="adj"/>
            </a:avLst>
          </a:prstGeom>
          <a:solidFill>
            <a:srgbClr val="003180"/>
          </a:solidFill>
          <a:ln w="7620">
            <a:solidFill>
              <a:srgbClr val="194A99"/>
            </a:solidFill>
            <a:prstDash val="solid"/>
          </a:ln>
        </p:spPr>
      </p:sp>
      <p:sp>
        <p:nvSpPr>
          <p:cNvPr id="9" name="Text 6"/>
          <p:cNvSpPr/>
          <p:nvPr/>
        </p:nvSpPr>
        <p:spPr>
          <a:xfrm>
            <a:off x="6019800" y="2315647"/>
            <a:ext cx="2590562" cy="694373"/>
          </a:xfrm>
          <a:prstGeom prst="rect">
            <a:avLst/>
          </a:prstGeom>
          <a:noFill/>
          <a:ln/>
        </p:spPr>
        <p:txBody>
          <a:bodyPr anchor="t" numCol="1" rtlCol="0" wrap="square"/>
          <a:lstStyle/>
          <a:p>
            <a:pPr indent="0" marL="0">
              <a:lnSpc>
                <a:spcPts val="2734"/>
              </a:lnSpc>
              <a:buNone/>
            </a:pPr>
            <a:r>
              <a:rPr dirty="0" lang="en-US" sz="2187">
                <a:solidFill>
                  <a:srgbClr val="E2E6E9"/>
                </a:solidFill>
                <a:latin charset="0" pitchFamily="34" typeface="adonis-web"/>
                <a:ea charset="-122" pitchFamily="34" typeface="adonis-web"/>
                <a:cs charset="-120" pitchFamily="34" typeface="adonis-web"/>
              </a:rPr>
              <a:t>Enhancing Deployability</a:t>
            </a:r>
            <a:endParaRPr dirty="0" lang="en-US" sz="2187"/>
          </a:p>
        </p:txBody>
      </p:sp>
      <p:sp>
        <p:nvSpPr>
          <p:cNvPr id="10" name="Text 7"/>
          <p:cNvSpPr/>
          <p:nvPr/>
        </p:nvSpPr>
        <p:spPr>
          <a:xfrm>
            <a:off x="6019800" y="3143250"/>
            <a:ext cx="2590562" cy="2843213"/>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A key focus of this work has been on ensuring the proposed solution is easily integrable into existing IPv6 deployments, addressing the deployment challenges faced by some existing security solutions.</a:t>
            </a:r>
            <a:endParaRPr dirty="0" lang="en-US" sz="1750"/>
          </a:p>
        </p:txBody>
      </p:sp>
      <p:sp>
        <p:nvSpPr>
          <p:cNvPr id="11" name="Shape 8"/>
          <p:cNvSpPr/>
          <p:nvPr/>
        </p:nvSpPr>
        <p:spPr>
          <a:xfrm>
            <a:off x="9062323" y="2085856"/>
            <a:ext cx="3050143" cy="5196602"/>
          </a:xfrm>
          <a:prstGeom prst="roundRect">
            <a:avLst>
              <a:gd fmla="val 3278" name="adj"/>
            </a:avLst>
          </a:prstGeom>
          <a:solidFill>
            <a:srgbClr val="003180"/>
          </a:solidFill>
          <a:ln w="7620">
            <a:solidFill>
              <a:srgbClr val="194A99"/>
            </a:solidFill>
            <a:prstDash val="solid"/>
          </a:ln>
        </p:spPr>
      </p:sp>
      <p:sp>
        <p:nvSpPr>
          <p:cNvPr id="12" name="Text 9"/>
          <p:cNvSpPr/>
          <p:nvPr/>
        </p:nvSpPr>
        <p:spPr>
          <a:xfrm>
            <a:off x="9292114" y="2315647"/>
            <a:ext cx="2590562" cy="694373"/>
          </a:xfrm>
          <a:prstGeom prst="rect">
            <a:avLst/>
          </a:prstGeom>
          <a:noFill/>
          <a:ln/>
        </p:spPr>
        <p:txBody>
          <a:bodyPr anchor="t" numCol="1" rtlCol="0" wrap="square"/>
          <a:lstStyle/>
          <a:p>
            <a:pPr indent="0" marL="0">
              <a:lnSpc>
                <a:spcPts val="2734"/>
              </a:lnSpc>
              <a:buNone/>
            </a:pPr>
            <a:r>
              <a:rPr dirty="0" lang="en-US" sz="2187">
                <a:solidFill>
                  <a:srgbClr val="E2E6E9"/>
                </a:solidFill>
                <a:latin charset="0" pitchFamily="34" typeface="adonis-web"/>
                <a:ea charset="-122" pitchFamily="34" typeface="adonis-web"/>
                <a:cs charset="-120" pitchFamily="34" typeface="adonis-web"/>
              </a:rPr>
              <a:t>Fostering Collaboration</a:t>
            </a:r>
            <a:endParaRPr dirty="0" lang="en-US" sz="2187"/>
          </a:p>
        </p:txBody>
      </p:sp>
      <p:sp>
        <p:nvSpPr>
          <p:cNvPr id="13" name="Text 10"/>
          <p:cNvSpPr/>
          <p:nvPr/>
        </p:nvSpPr>
        <p:spPr>
          <a:xfrm>
            <a:off x="9292114" y="3143250"/>
            <a:ext cx="2590562" cy="3909417"/>
          </a:xfrm>
          <a:prstGeom prst="rect">
            <a:avLst/>
          </a:prstGeom>
          <a:noFill/>
          <a:ln/>
        </p:spPr>
        <p:txBody>
          <a:bodyPr anchor="t" numCol="1" rtlCol="0" wrap="square"/>
          <a:lstStyle/>
          <a:p>
            <a:pPr indent="0" marL="0">
              <a:lnSpc>
                <a:spcPts val="2799"/>
              </a:lnSpc>
              <a:buNone/>
            </a:pPr>
            <a:r>
              <a:rPr dirty="0" lang="en-US" sz="1750">
                <a:solidFill>
                  <a:srgbClr val="E2E6E9"/>
                </a:solidFill>
                <a:latin charset="0" pitchFamily="34" typeface="adonis-web"/>
                <a:ea charset="-122" pitchFamily="34" typeface="adonis-web"/>
                <a:cs charset="-120" pitchFamily="34" typeface="adonis-web"/>
              </a:rPr>
              <a:t>The process of developing and evaluating this alternative approach has fostered collaboration among researchers, network engineers, and security experts, leading to a deeper understanding of the challenges and potential solutions in the realm of IPv6 security.</a:t>
            </a:r>
            <a:endParaRPr dirty="0" lang="en-US" sz="175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descr="preencoded.png" id="2" name="Image 0"/>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descr="preencoded.png" id="4" name="Image 1"/>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1393746" y="521970"/>
            <a:ext cx="6599873" cy="592336"/>
          </a:xfrm>
          <a:prstGeom prst="rect">
            <a:avLst/>
          </a:prstGeom>
          <a:noFill/>
          <a:ln/>
        </p:spPr>
        <p:txBody>
          <a:bodyPr anchor="t" numCol="1" rtlCol="0" wrap="none"/>
          <a:lstStyle/>
          <a:p>
            <a:pPr indent="0" marL="0">
              <a:lnSpc>
                <a:spcPts val="4664"/>
              </a:lnSpc>
              <a:buNone/>
            </a:pPr>
            <a:r>
              <a:rPr dirty="0" lang="en-US" sz="3731">
                <a:solidFill>
                  <a:srgbClr val="F5F0F0"/>
                </a:solidFill>
                <a:latin charset="0" pitchFamily="34" typeface="adonis-web"/>
                <a:ea charset="-122" pitchFamily="34" typeface="adonis-web"/>
                <a:cs charset="-120" pitchFamily="34" typeface="adonis-web"/>
              </a:rPr>
              <a:t>Conclusion and Future Directions</a:t>
            </a:r>
            <a:endParaRPr dirty="0" lang="en-US" sz="3731"/>
          </a:p>
        </p:txBody>
      </p:sp>
      <p:pic>
        <p:nvPicPr>
          <p:cNvPr descr="preencoded.png" id="6" name="Image 2"/>
          <p:cNvPicPr>
            <a:picLocks noChangeAspect="1"/>
          </p:cNvPicPr>
          <p:nvPr/>
        </p:nvPicPr>
        <p:blipFill>
          <a:blip r:embed="rId5"/>
          <a:stretch>
            <a:fillRect/>
          </a:stretch>
        </p:blipFill>
        <p:spPr>
          <a:xfrm>
            <a:off x="1393746" y="1398627"/>
            <a:ext cx="947737" cy="2305169"/>
          </a:xfrm>
          <a:prstGeom prst="rect">
            <a:avLst/>
          </a:prstGeom>
        </p:spPr>
      </p:pic>
      <p:sp>
        <p:nvSpPr>
          <p:cNvPr id="7" name="Text 2"/>
          <p:cNvSpPr/>
          <p:nvPr/>
        </p:nvSpPr>
        <p:spPr>
          <a:xfrm>
            <a:off x="2625804" y="1588175"/>
            <a:ext cx="2369344" cy="296108"/>
          </a:xfrm>
          <a:prstGeom prst="rect">
            <a:avLst/>
          </a:prstGeom>
          <a:noFill/>
          <a:ln/>
        </p:spPr>
        <p:txBody>
          <a:bodyPr anchor="t" numCol="1" rtlCol="0" wrap="none"/>
          <a:lstStyle/>
          <a:p>
            <a:pPr algn="l" indent="0" marL="0">
              <a:lnSpc>
                <a:spcPts val="2332"/>
              </a:lnSpc>
              <a:buNone/>
            </a:pPr>
            <a:r>
              <a:rPr dirty="0" lang="en-US" sz="1866">
                <a:solidFill>
                  <a:srgbClr val="E2E6E9"/>
                </a:solidFill>
                <a:latin charset="0" pitchFamily="34" typeface="adonis-web"/>
                <a:ea charset="-122" pitchFamily="34" typeface="adonis-web"/>
                <a:cs charset="-120" pitchFamily="34" typeface="adonis-web"/>
              </a:rPr>
              <a:t>Conclusion</a:t>
            </a:r>
            <a:endParaRPr dirty="0" lang="en-US" sz="1866"/>
          </a:p>
        </p:txBody>
      </p:sp>
      <p:sp>
        <p:nvSpPr>
          <p:cNvPr id="8" name="Text 3"/>
          <p:cNvSpPr/>
          <p:nvPr/>
        </p:nvSpPr>
        <p:spPr>
          <a:xfrm>
            <a:off x="2625804" y="1997988"/>
            <a:ext cx="6953131" cy="1516261"/>
          </a:xfrm>
          <a:prstGeom prst="rect">
            <a:avLst/>
          </a:prstGeom>
          <a:noFill/>
          <a:ln/>
        </p:spPr>
        <p:txBody>
          <a:bodyPr anchor="t" numCol="1" rtlCol="0" wrap="square"/>
          <a:lstStyle/>
          <a:p>
            <a:pPr algn="l" indent="0" marL="0">
              <a:lnSpc>
                <a:spcPts val="2388"/>
              </a:lnSpc>
              <a:buNone/>
            </a:pPr>
            <a:r>
              <a:rPr dirty="0" lang="en-US" sz="1493">
                <a:solidFill>
                  <a:srgbClr val="E2E6E9"/>
                </a:solidFill>
                <a:latin charset="0" pitchFamily="34" typeface="adonis-web"/>
                <a:ea charset="-122" pitchFamily="34" typeface="adonis-web"/>
                <a:cs charset="-120" pitchFamily="34" typeface="adonis-web"/>
              </a:rPr>
              <a:t>The proposed alternative approach to securing IPv6 SLAAC and DAD processes represents a significant step forward in addressing the security vulnerabilities of the standard NDP. By providing a more robust, scalable, and easily deployable solution, this work contributes to the ongoing efforts to enhance the security and reliability of IPv6 networks.</a:t>
            </a:r>
            <a:endParaRPr dirty="0" lang="en-US" sz="1493"/>
          </a:p>
        </p:txBody>
      </p:sp>
      <p:pic>
        <p:nvPicPr>
          <p:cNvPr descr="preencoded.png" id="9" name="Image 3"/>
          <p:cNvPicPr>
            <a:picLocks noChangeAspect="1"/>
          </p:cNvPicPr>
          <p:nvPr/>
        </p:nvPicPr>
        <p:blipFill>
          <a:blip r:embed="rId6"/>
          <a:stretch>
            <a:fillRect/>
          </a:stretch>
        </p:blipFill>
        <p:spPr>
          <a:xfrm>
            <a:off x="1393746" y="3703796"/>
            <a:ext cx="947737" cy="2001917"/>
          </a:xfrm>
          <a:prstGeom prst="rect">
            <a:avLst/>
          </a:prstGeom>
        </p:spPr>
      </p:pic>
      <p:sp>
        <p:nvSpPr>
          <p:cNvPr id="10" name="Text 4"/>
          <p:cNvSpPr/>
          <p:nvPr/>
        </p:nvSpPr>
        <p:spPr>
          <a:xfrm>
            <a:off x="2625804" y="3893344"/>
            <a:ext cx="2369344" cy="296108"/>
          </a:xfrm>
          <a:prstGeom prst="rect">
            <a:avLst/>
          </a:prstGeom>
          <a:noFill/>
          <a:ln/>
        </p:spPr>
        <p:txBody>
          <a:bodyPr anchor="t" numCol="1" rtlCol="0" wrap="none"/>
          <a:lstStyle/>
          <a:p>
            <a:pPr algn="l" indent="0" marL="0">
              <a:lnSpc>
                <a:spcPts val="2332"/>
              </a:lnSpc>
              <a:buNone/>
            </a:pPr>
            <a:r>
              <a:rPr dirty="0" lang="en-US" sz="1866">
                <a:solidFill>
                  <a:srgbClr val="E2E6E9"/>
                </a:solidFill>
                <a:latin charset="0" pitchFamily="34" typeface="adonis-web"/>
                <a:ea charset="-122" pitchFamily="34" typeface="adonis-web"/>
                <a:cs charset="-120" pitchFamily="34" typeface="adonis-web"/>
              </a:rPr>
              <a:t>Future Directions</a:t>
            </a:r>
            <a:endParaRPr dirty="0" lang="en-US" sz="1866"/>
          </a:p>
        </p:txBody>
      </p:sp>
      <p:sp>
        <p:nvSpPr>
          <p:cNvPr id="11" name="Text 5"/>
          <p:cNvSpPr/>
          <p:nvPr/>
        </p:nvSpPr>
        <p:spPr>
          <a:xfrm>
            <a:off x="2625804" y="4303157"/>
            <a:ext cx="6953131" cy="1213009"/>
          </a:xfrm>
          <a:prstGeom prst="rect">
            <a:avLst/>
          </a:prstGeom>
          <a:noFill/>
          <a:ln/>
        </p:spPr>
        <p:txBody>
          <a:bodyPr anchor="t" numCol="1" rtlCol="0" wrap="square"/>
          <a:lstStyle/>
          <a:p>
            <a:pPr algn="l" indent="0" marL="0">
              <a:lnSpc>
                <a:spcPts val="2388"/>
              </a:lnSpc>
              <a:buNone/>
            </a:pPr>
            <a:r>
              <a:rPr dirty="0" lang="en-US" sz="1493">
                <a:solidFill>
                  <a:srgbClr val="E2E6E9"/>
                </a:solidFill>
                <a:latin charset="0" pitchFamily="34" typeface="adonis-web"/>
                <a:ea charset="-122" pitchFamily="34" typeface="adonis-web"/>
                <a:cs charset="-120" pitchFamily="34" typeface="adonis-web"/>
              </a:rPr>
              <a:t>Building upon the successes of this project, future research and development efforts will focus on exploring additional security enhancements, optimizing the performance and efficiency of the proposed solution, and expanding its applicability to a wider range of IPv6 deployment scenarios.</a:t>
            </a:r>
            <a:endParaRPr dirty="0" lang="en-US" sz="1493"/>
          </a:p>
        </p:txBody>
      </p:sp>
      <p:pic>
        <p:nvPicPr>
          <p:cNvPr descr="preencoded.png" id="12" name="Image 4"/>
          <p:cNvPicPr>
            <a:picLocks noChangeAspect="1"/>
          </p:cNvPicPr>
          <p:nvPr/>
        </p:nvPicPr>
        <p:blipFill>
          <a:blip r:embed="rId7"/>
          <a:stretch>
            <a:fillRect/>
          </a:stretch>
        </p:blipFill>
        <p:spPr>
          <a:xfrm>
            <a:off x="1393746" y="5705713"/>
            <a:ext cx="947737" cy="2001917"/>
          </a:xfrm>
          <a:prstGeom prst="rect">
            <a:avLst/>
          </a:prstGeom>
        </p:spPr>
      </p:pic>
      <p:sp>
        <p:nvSpPr>
          <p:cNvPr id="13" name="Text 6"/>
          <p:cNvSpPr/>
          <p:nvPr/>
        </p:nvSpPr>
        <p:spPr>
          <a:xfrm>
            <a:off x="2625804" y="5895261"/>
            <a:ext cx="3034903" cy="296108"/>
          </a:xfrm>
          <a:prstGeom prst="rect">
            <a:avLst/>
          </a:prstGeom>
          <a:noFill/>
          <a:ln/>
        </p:spPr>
        <p:txBody>
          <a:bodyPr anchor="t" numCol="1" rtlCol="0" wrap="none"/>
          <a:lstStyle/>
          <a:p>
            <a:pPr algn="l" indent="0" marL="0">
              <a:lnSpc>
                <a:spcPts val="2332"/>
              </a:lnSpc>
              <a:buNone/>
            </a:pPr>
            <a:r>
              <a:rPr dirty="0" lang="en-US" sz="1866">
                <a:solidFill>
                  <a:srgbClr val="E2E6E9"/>
                </a:solidFill>
                <a:latin charset="0" pitchFamily="34" typeface="adonis-web"/>
                <a:ea charset="-122" pitchFamily="34" typeface="adonis-web"/>
                <a:cs charset="-120" pitchFamily="34" typeface="adonis-web"/>
              </a:rPr>
              <a:t>Collaboration and Deployment</a:t>
            </a:r>
            <a:endParaRPr dirty="0" lang="en-US" sz="1866"/>
          </a:p>
        </p:txBody>
      </p:sp>
      <p:sp>
        <p:nvSpPr>
          <p:cNvPr id="14" name="Text 7"/>
          <p:cNvSpPr/>
          <p:nvPr/>
        </p:nvSpPr>
        <p:spPr>
          <a:xfrm>
            <a:off x="2625804" y="6305074"/>
            <a:ext cx="6953131" cy="1213009"/>
          </a:xfrm>
          <a:prstGeom prst="rect">
            <a:avLst/>
          </a:prstGeom>
          <a:noFill/>
          <a:ln/>
        </p:spPr>
        <p:txBody>
          <a:bodyPr anchor="t" numCol="1" rtlCol="0" wrap="square"/>
          <a:lstStyle/>
          <a:p>
            <a:pPr algn="l" indent="0" marL="0">
              <a:lnSpc>
                <a:spcPts val="2388"/>
              </a:lnSpc>
              <a:buNone/>
            </a:pPr>
            <a:r>
              <a:rPr dirty="0" lang="en-US" sz="1493">
                <a:solidFill>
                  <a:srgbClr val="E2E6E9"/>
                </a:solidFill>
                <a:latin charset="0" pitchFamily="34" typeface="adonis-web"/>
                <a:ea charset="-122" pitchFamily="34" typeface="adonis-web"/>
                <a:cs charset="-120" pitchFamily="34" typeface="adonis-web"/>
              </a:rPr>
              <a:t>Ongoing collaboration with industry partners, network operators, and standards organizations will be crucial to ensure the widespread adoption and deployment of this alternative approach, further strengthening the security and resilience of the IPv6 ecosystem.</a:t>
            </a:r>
            <a:endParaRPr dirty="0" lang="en-US" sz="1493"/>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panose="020F0302020204030204"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panose="020F0502020204030204"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algn="ctr" cap="flat" cmpd="sng" w="6350">
          <a:solidFill>
            <a:schemeClr val="phClr"/>
          </a:solidFill>
          <a:prstDash val="solid"/>
          <a:miter lim="800000"/>
        </a:ln>
        <a:ln algn="ctr" cap="flat" cmpd="sng" w="12700">
          <a:solidFill>
            <a:schemeClr val="phClr"/>
          </a:solidFill>
          <a:prstDash val="solid"/>
          <a:miter lim="800000"/>
        </a:ln>
        <a:ln algn="ctr" cap="flat" cmpd="sng" w="19050">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id="{62F939B6-93AF-4DB8-9C6B-D6C7DFDC589F}" name="Office Theme" vid="{4A3C46E8-61CC-4603-A589-7422A47A8E4A}"/>
    </a:ext>
  </a:extLst>
</a:theme>
</file>

<file path=docProps/app.xml><?xml version="1.0" encoding="utf-8"?>
<Properties xmlns="http://schemas.openxmlformats.org/officeDocument/2006/extended-properties" xmlns:vt="http://schemas.openxmlformats.org/officeDocument/2006/docPropsVTypes">
  <Company>PptxGenJS</Company>
  <Words>0</Words>
  <Paragraphs>0</Paragraphs>
  <Slides>6</Slides>
  <Notes>6</Notes>
  <TotalTime>0</TotalTime>
  <HiddenSlides>0</HiddenSlides>
  <MMClips>0</MMClips>
  <ScaleCrop>false</ScaleCrop>
  <HeadingPairs>
    <vt:vector baseType="variant" size="6">
      <vt:variant>
        <vt:lpstr>Fonts Used</vt:lpstr>
      </vt:variant>
      <vt:variant>
        <vt:i4>2</vt:i4>
      </vt:variant>
      <vt:variant>
        <vt:lpstr>Theme</vt:lpstr>
      </vt:variant>
      <vt:variant>
        <vt:i4>1</vt:i4>
      </vt:variant>
      <vt:variant>
        <vt:lpstr>Slide Titles</vt:lpstr>
      </vt:variant>
      <vt:variant>
        <vt:i4>6</vt:i4>
      </vt:variant>
    </vt:vector>
  </HeadingPairs>
  <TitlesOfParts>
    <vt:vector baseType="lpstr" size="9">
      <vt:lpstr>Arial</vt:lpstr>
      <vt:lpstr>Calibri</vt:lpstr>
      <vt:lpstr>Office Theme</vt:lpstr>
      <vt:lpstr>Slide 1</vt:lpstr>
      <vt:lpstr>Slide 2</vt:lpstr>
      <vt:lpstr>Slide 3</vt:lpstr>
      <vt:lpstr>Slide 4</vt:lpstr>
      <vt:lpstr>Slide 5</vt:lpstr>
      <vt:lpstr>Slide 6</vt:lpstr>
    </vt:vector>
  </TitlesOfParts>
  <LinksUpToDate>false</LinksUpToDate>
  <SharedDoc>false</SharedDoc>
  <HyperlinksChanged>false</HyperlinksChanged>
  <Application>Microsoft Office PowerPoint</Application>
  <AppVersion>16.0000</AppVersion>
  <PresentationFormat>On-screen Show (16:9)</PresentationFormat>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2024-04-22T05:42:19Z</dcterms:created>
  <dc:creator>PptxGenJS</dc:creator>
  <cp:lastModifiedBy>PptxGenJS</cp:lastModifiedBy>
  <dcterms:modified xsi:type="dcterms:W3CDTF">2024-04-22T05:42:19Z</dcterms:modified>
  <cp:revision>1</cp:revision>
  <dc:subject>PptxGenJS Presentation</dc:subject>
  <dc:title>PptxGenJS Presentation</dc:title>
</cp:coreProperties>
</file>